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68" r:id="rId5"/>
    <p:sldId id="267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CCB"/>
    <a:srgbClr val="B19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BF5C6B-6CEF-39A5-F976-234D7E9D16B8}" v="3" dt="2020-07-14T02:34:05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6"/>
    <p:restoredTop sz="94706"/>
  </p:normalViewPr>
  <p:slideViewPr>
    <p:cSldViewPr snapToGrid="0" snapToObjects="1">
      <p:cViewPr varScale="1">
        <p:scale>
          <a:sx n="81" d="100"/>
          <a:sy n="81" d="100"/>
        </p:scale>
        <p:origin x="54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B9C69-46DA-DE4A-AE83-2CEBE82928C0}" type="doc">
      <dgm:prSet loTypeId="urn:microsoft.com/office/officeart/2005/8/layout/default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24BA7C-7812-7E4D-989C-BDDF680A86AE}">
      <dgm:prSet custT="1"/>
      <dgm:spPr/>
      <dgm:t>
        <a:bodyPr/>
        <a:lstStyle/>
        <a:p>
          <a:pPr rtl="0"/>
          <a:r>
            <a:rPr lang="en-US" sz="2000">
              <a:latin typeface="Arial"/>
              <a:cs typeface="Arial"/>
            </a:rPr>
            <a:t>Age</a:t>
          </a:r>
        </a:p>
      </dgm:t>
    </dgm:pt>
    <dgm:pt modelId="{756E1547-8E44-0441-8C10-452A23F0233E}" type="parTrans" cxnId="{D510EF29-A0FB-B24F-85EB-B66FBC366398}">
      <dgm:prSet/>
      <dgm:spPr/>
      <dgm:t>
        <a:bodyPr/>
        <a:lstStyle/>
        <a:p>
          <a:endParaRPr lang="en-US"/>
        </a:p>
      </dgm:t>
    </dgm:pt>
    <dgm:pt modelId="{386B46E9-2642-314D-B1F6-289513439A65}" type="sibTrans" cxnId="{D510EF29-A0FB-B24F-85EB-B66FBC366398}">
      <dgm:prSet/>
      <dgm:spPr/>
      <dgm:t>
        <a:bodyPr/>
        <a:lstStyle/>
        <a:p>
          <a:endParaRPr lang="en-US"/>
        </a:p>
      </dgm:t>
    </dgm:pt>
    <dgm:pt modelId="{1CDFE325-5D69-D74F-B4A9-A9683900781F}">
      <dgm:prSet custT="1"/>
      <dgm:spPr/>
      <dgm:t>
        <a:bodyPr/>
        <a:lstStyle/>
        <a:p>
          <a:pPr rtl="0"/>
          <a:r>
            <a:rPr lang="en-US" sz="2000">
              <a:latin typeface="Arial"/>
              <a:cs typeface="Arial"/>
            </a:rPr>
            <a:t>Disability</a:t>
          </a:r>
        </a:p>
      </dgm:t>
    </dgm:pt>
    <dgm:pt modelId="{68C3D90B-F0FD-7743-87E8-0D119B96E142}" type="parTrans" cxnId="{E71F308D-B501-FC43-BDD9-F513C2DB2AE5}">
      <dgm:prSet/>
      <dgm:spPr/>
      <dgm:t>
        <a:bodyPr/>
        <a:lstStyle/>
        <a:p>
          <a:endParaRPr lang="en-US"/>
        </a:p>
      </dgm:t>
    </dgm:pt>
    <dgm:pt modelId="{98378906-BB1A-4E4A-BD8B-6E580D28EFB3}" type="sibTrans" cxnId="{E71F308D-B501-FC43-BDD9-F513C2DB2AE5}">
      <dgm:prSet/>
      <dgm:spPr/>
      <dgm:t>
        <a:bodyPr/>
        <a:lstStyle/>
        <a:p>
          <a:endParaRPr lang="en-US"/>
        </a:p>
      </dgm:t>
    </dgm:pt>
    <dgm:pt modelId="{4BCC892A-097A-9A4A-ACEC-052B8E48E6AE}">
      <dgm:prSet custT="1"/>
      <dgm:spPr/>
      <dgm:t>
        <a:bodyPr/>
        <a:lstStyle/>
        <a:p>
          <a:pPr rtl="0"/>
          <a:r>
            <a:rPr lang="en-US" sz="2000">
              <a:latin typeface="Arial"/>
              <a:cs typeface="Arial"/>
            </a:rPr>
            <a:t>Religion</a:t>
          </a:r>
          <a:r>
            <a:rPr lang="en-US" sz="2600">
              <a:latin typeface="Arial"/>
              <a:cs typeface="Arial"/>
            </a:rPr>
            <a:t> </a:t>
          </a:r>
        </a:p>
      </dgm:t>
    </dgm:pt>
    <dgm:pt modelId="{2A08AA3B-C91C-EA4D-A7C7-522C97A6CB7D}" type="parTrans" cxnId="{089884C4-AE94-6A4C-A5E7-0B00584BAE70}">
      <dgm:prSet/>
      <dgm:spPr/>
      <dgm:t>
        <a:bodyPr/>
        <a:lstStyle/>
        <a:p>
          <a:endParaRPr lang="en-US"/>
        </a:p>
      </dgm:t>
    </dgm:pt>
    <dgm:pt modelId="{DF6DA5D1-2C1E-A442-BC3C-02EA0CF620CB}" type="sibTrans" cxnId="{089884C4-AE94-6A4C-A5E7-0B00584BAE70}">
      <dgm:prSet/>
      <dgm:spPr/>
      <dgm:t>
        <a:bodyPr/>
        <a:lstStyle/>
        <a:p>
          <a:endParaRPr lang="en-US"/>
        </a:p>
      </dgm:t>
    </dgm:pt>
    <dgm:pt modelId="{B71D90C7-5288-7547-BD37-B63DB172AB09}">
      <dgm:prSet custT="1"/>
      <dgm:spPr/>
      <dgm:t>
        <a:bodyPr/>
        <a:lstStyle/>
        <a:p>
          <a:pPr rtl="0"/>
          <a:r>
            <a:rPr lang="en-US" sz="2000">
              <a:latin typeface="Arial"/>
              <a:cs typeface="Arial"/>
            </a:rPr>
            <a:t>Marital Status </a:t>
          </a:r>
        </a:p>
      </dgm:t>
    </dgm:pt>
    <dgm:pt modelId="{E9C81259-9138-E147-AD6E-5AC5E49207C9}" type="parTrans" cxnId="{6E5B2195-0980-7C4F-A26A-F5360CEF1D43}">
      <dgm:prSet/>
      <dgm:spPr/>
      <dgm:t>
        <a:bodyPr/>
        <a:lstStyle/>
        <a:p>
          <a:endParaRPr lang="en-US"/>
        </a:p>
      </dgm:t>
    </dgm:pt>
    <dgm:pt modelId="{3F5E1268-8324-1743-AE32-0EAA5E39BE58}" type="sibTrans" cxnId="{6E5B2195-0980-7C4F-A26A-F5360CEF1D43}">
      <dgm:prSet/>
      <dgm:spPr/>
      <dgm:t>
        <a:bodyPr/>
        <a:lstStyle/>
        <a:p>
          <a:endParaRPr lang="en-US"/>
        </a:p>
      </dgm:t>
    </dgm:pt>
    <dgm:pt modelId="{A51D6439-A3C8-8F4A-A354-E59A29A80D17}">
      <dgm:prSet custT="1"/>
      <dgm:spPr/>
      <dgm:t>
        <a:bodyPr/>
        <a:lstStyle/>
        <a:p>
          <a:pPr rtl="0"/>
          <a:r>
            <a:rPr lang="en-US" sz="2000">
              <a:latin typeface="Arial"/>
              <a:cs typeface="Arial"/>
            </a:rPr>
            <a:t>Race</a:t>
          </a:r>
        </a:p>
      </dgm:t>
    </dgm:pt>
    <dgm:pt modelId="{1B27D5D6-DC8B-D640-B35A-0DD11079C888}" type="parTrans" cxnId="{3363DF84-1BA4-C349-9989-53A381688BBB}">
      <dgm:prSet/>
      <dgm:spPr/>
      <dgm:t>
        <a:bodyPr/>
        <a:lstStyle/>
        <a:p>
          <a:endParaRPr lang="en-US"/>
        </a:p>
      </dgm:t>
    </dgm:pt>
    <dgm:pt modelId="{C91AE664-DA9B-FD49-971D-9F75183D5713}" type="sibTrans" cxnId="{3363DF84-1BA4-C349-9989-53A381688BBB}">
      <dgm:prSet/>
      <dgm:spPr/>
      <dgm:t>
        <a:bodyPr/>
        <a:lstStyle/>
        <a:p>
          <a:endParaRPr lang="en-US"/>
        </a:p>
      </dgm:t>
    </dgm:pt>
    <dgm:pt modelId="{73EC56B8-A58D-FA42-8F5F-8247738D84A6}">
      <dgm:prSet custT="1"/>
      <dgm:spPr/>
      <dgm:t>
        <a:bodyPr/>
        <a:lstStyle/>
        <a:p>
          <a:pPr rtl="0"/>
          <a:r>
            <a:rPr lang="en-US" sz="2000">
              <a:latin typeface="Arial"/>
              <a:cs typeface="Arial"/>
            </a:rPr>
            <a:t>Veteran</a:t>
          </a:r>
        </a:p>
      </dgm:t>
    </dgm:pt>
    <dgm:pt modelId="{4AA68FD0-C697-A94F-906C-37BC3BBD8485}" type="parTrans" cxnId="{A4D76A12-6857-304C-B035-C8AEB068122F}">
      <dgm:prSet/>
      <dgm:spPr/>
      <dgm:t>
        <a:bodyPr/>
        <a:lstStyle/>
        <a:p>
          <a:endParaRPr lang="en-US"/>
        </a:p>
      </dgm:t>
    </dgm:pt>
    <dgm:pt modelId="{4752EA13-CBF9-6C41-B8B1-C653A1A2F589}" type="sibTrans" cxnId="{A4D76A12-6857-304C-B035-C8AEB068122F}">
      <dgm:prSet/>
      <dgm:spPr/>
      <dgm:t>
        <a:bodyPr/>
        <a:lstStyle/>
        <a:p>
          <a:endParaRPr lang="en-US"/>
        </a:p>
      </dgm:t>
    </dgm:pt>
    <dgm:pt modelId="{7201E055-E206-AC4F-9220-DF516B830096}">
      <dgm:prSet custT="1"/>
      <dgm:spPr/>
      <dgm:t>
        <a:bodyPr/>
        <a:lstStyle/>
        <a:p>
          <a:pPr rtl="0"/>
          <a:r>
            <a:rPr lang="en-US" sz="2000">
              <a:latin typeface="Arial"/>
              <a:cs typeface="Arial"/>
            </a:rPr>
            <a:t>Gender</a:t>
          </a:r>
        </a:p>
      </dgm:t>
    </dgm:pt>
    <dgm:pt modelId="{9CA34BF1-338B-3945-A89F-30AC3C779299}" type="parTrans" cxnId="{18651F66-6794-9741-B53B-BE84A57623DA}">
      <dgm:prSet/>
      <dgm:spPr/>
      <dgm:t>
        <a:bodyPr/>
        <a:lstStyle/>
        <a:p>
          <a:endParaRPr lang="en-US"/>
        </a:p>
      </dgm:t>
    </dgm:pt>
    <dgm:pt modelId="{A19488C1-33C9-C244-BB48-69FD8B1F4C75}" type="sibTrans" cxnId="{18651F66-6794-9741-B53B-BE84A57623DA}">
      <dgm:prSet/>
      <dgm:spPr/>
      <dgm:t>
        <a:bodyPr/>
        <a:lstStyle/>
        <a:p>
          <a:endParaRPr lang="en-US"/>
        </a:p>
      </dgm:t>
    </dgm:pt>
    <dgm:pt modelId="{21B9D744-5A0A-744B-B314-3CE42D225222}">
      <dgm:prSet custT="1"/>
      <dgm:spPr/>
      <dgm:t>
        <a:bodyPr/>
        <a:lstStyle/>
        <a:p>
          <a:pPr rtl="0"/>
          <a:r>
            <a:rPr lang="en-US" sz="2000">
              <a:latin typeface="Arial"/>
              <a:cs typeface="Arial"/>
            </a:rPr>
            <a:t>Sexual Orientation</a:t>
          </a:r>
        </a:p>
      </dgm:t>
    </dgm:pt>
    <dgm:pt modelId="{F30938AB-ED83-9B42-9E6D-BAC62941B6FC}" type="parTrans" cxnId="{0F51DBCA-FCA0-BE42-8590-76D1F927E13A}">
      <dgm:prSet/>
      <dgm:spPr/>
      <dgm:t>
        <a:bodyPr/>
        <a:lstStyle/>
        <a:p>
          <a:endParaRPr lang="en-US"/>
        </a:p>
      </dgm:t>
    </dgm:pt>
    <dgm:pt modelId="{AFAC0104-A637-E946-ACFC-6867459B1420}" type="sibTrans" cxnId="{0F51DBCA-FCA0-BE42-8590-76D1F927E13A}">
      <dgm:prSet/>
      <dgm:spPr/>
      <dgm:t>
        <a:bodyPr/>
        <a:lstStyle/>
        <a:p>
          <a:endParaRPr lang="en-US"/>
        </a:p>
      </dgm:t>
    </dgm:pt>
    <dgm:pt modelId="{4CEE9E1A-4F28-0C45-BDD6-C0B2D9DF6B50}">
      <dgm:prSet custT="1"/>
      <dgm:spPr/>
      <dgm:t>
        <a:bodyPr/>
        <a:lstStyle/>
        <a:p>
          <a:pPr rtl="0"/>
          <a:r>
            <a:rPr lang="en-US" sz="2000">
              <a:latin typeface="Arial"/>
              <a:cs typeface="Arial"/>
            </a:rPr>
            <a:t>Dietary Habits</a:t>
          </a:r>
        </a:p>
      </dgm:t>
    </dgm:pt>
    <dgm:pt modelId="{5993B687-D4F4-6A4A-9C81-437747839E49}" type="parTrans" cxnId="{6A5BC6FB-1F62-4746-AEBA-0E89054CF0DF}">
      <dgm:prSet/>
      <dgm:spPr/>
      <dgm:t>
        <a:bodyPr/>
        <a:lstStyle/>
        <a:p>
          <a:endParaRPr lang="en-US"/>
        </a:p>
      </dgm:t>
    </dgm:pt>
    <dgm:pt modelId="{9527E9FA-208A-5E41-901C-0492912D5895}" type="sibTrans" cxnId="{6A5BC6FB-1F62-4746-AEBA-0E89054CF0DF}">
      <dgm:prSet/>
      <dgm:spPr/>
      <dgm:t>
        <a:bodyPr/>
        <a:lstStyle/>
        <a:p>
          <a:endParaRPr lang="en-US"/>
        </a:p>
      </dgm:t>
    </dgm:pt>
    <dgm:pt modelId="{BFA5AF66-EFF9-45D3-BDC7-91CB56AB725D}">
      <dgm:prSet phldr="0"/>
      <dgm:spPr/>
      <dgm:t>
        <a:bodyPr/>
        <a:lstStyle/>
        <a:p>
          <a:r>
            <a:rPr lang="en-US">
              <a:latin typeface="Arial"/>
              <a:cs typeface="Arial"/>
            </a:rPr>
            <a:t>And/Other</a:t>
          </a:r>
        </a:p>
      </dgm:t>
    </dgm:pt>
    <dgm:pt modelId="{264E65B2-E1E7-4D15-908F-E4875A30F54F}" type="parTrans" cxnId="{FA3AE5FA-5EAB-40F9-9B7B-C1B8A39EFD7B}">
      <dgm:prSet/>
      <dgm:spPr/>
    </dgm:pt>
    <dgm:pt modelId="{A96DEFCC-C975-47DE-BAEC-24297C591AD1}" type="sibTrans" cxnId="{FA3AE5FA-5EAB-40F9-9B7B-C1B8A39EFD7B}">
      <dgm:prSet/>
      <dgm:spPr/>
    </dgm:pt>
    <dgm:pt modelId="{BDD91ACA-436B-5C48-B170-F87A2E4D9322}" type="pres">
      <dgm:prSet presAssocID="{BBEB9C69-46DA-DE4A-AE83-2CEBE82928C0}" presName="diagram" presStyleCnt="0">
        <dgm:presLayoutVars>
          <dgm:dir/>
          <dgm:resizeHandles val="exact"/>
        </dgm:presLayoutVars>
      </dgm:prSet>
      <dgm:spPr/>
    </dgm:pt>
    <dgm:pt modelId="{646BB505-81D8-6C4C-9E03-384107A2F2F6}" type="pres">
      <dgm:prSet presAssocID="{8D24BA7C-7812-7E4D-989C-BDDF680A86AE}" presName="node" presStyleLbl="node1" presStyleIdx="0" presStyleCnt="10">
        <dgm:presLayoutVars>
          <dgm:bulletEnabled val="1"/>
        </dgm:presLayoutVars>
      </dgm:prSet>
      <dgm:spPr/>
    </dgm:pt>
    <dgm:pt modelId="{98C533FD-7A9B-4E4E-BE86-43E5287FC2A4}" type="pres">
      <dgm:prSet presAssocID="{386B46E9-2642-314D-B1F6-289513439A65}" presName="sibTrans" presStyleCnt="0"/>
      <dgm:spPr/>
    </dgm:pt>
    <dgm:pt modelId="{7C5035F0-DDBA-BE47-B693-39763248E3CF}" type="pres">
      <dgm:prSet presAssocID="{1CDFE325-5D69-D74F-B4A9-A9683900781F}" presName="node" presStyleLbl="node1" presStyleIdx="1" presStyleCnt="10">
        <dgm:presLayoutVars>
          <dgm:bulletEnabled val="1"/>
        </dgm:presLayoutVars>
      </dgm:prSet>
      <dgm:spPr/>
    </dgm:pt>
    <dgm:pt modelId="{3A4AF594-D6C9-D446-8509-338D78841EEF}" type="pres">
      <dgm:prSet presAssocID="{98378906-BB1A-4E4A-BD8B-6E580D28EFB3}" presName="sibTrans" presStyleCnt="0"/>
      <dgm:spPr/>
    </dgm:pt>
    <dgm:pt modelId="{CF518ED2-9E20-4B4E-9EEA-DA3FFBC19088}" type="pres">
      <dgm:prSet presAssocID="{4BCC892A-097A-9A4A-ACEC-052B8E48E6AE}" presName="node" presStyleLbl="node1" presStyleIdx="2" presStyleCnt="10">
        <dgm:presLayoutVars>
          <dgm:bulletEnabled val="1"/>
        </dgm:presLayoutVars>
      </dgm:prSet>
      <dgm:spPr/>
    </dgm:pt>
    <dgm:pt modelId="{E352B906-E584-F54A-9A03-C95DFB72DC09}" type="pres">
      <dgm:prSet presAssocID="{DF6DA5D1-2C1E-A442-BC3C-02EA0CF620CB}" presName="sibTrans" presStyleCnt="0"/>
      <dgm:spPr/>
    </dgm:pt>
    <dgm:pt modelId="{9474BA01-81B4-4746-946C-3773B0A4080B}" type="pres">
      <dgm:prSet presAssocID="{B71D90C7-5288-7547-BD37-B63DB172AB09}" presName="node" presStyleLbl="node1" presStyleIdx="3" presStyleCnt="10">
        <dgm:presLayoutVars>
          <dgm:bulletEnabled val="1"/>
        </dgm:presLayoutVars>
      </dgm:prSet>
      <dgm:spPr/>
    </dgm:pt>
    <dgm:pt modelId="{53106C1A-BC0C-C347-BBF1-F7121AF6D4DC}" type="pres">
      <dgm:prSet presAssocID="{3F5E1268-8324-1743-AE32-0EAA5E39BE58}" presName="sibTrans" presStyleCnt="0"/>
      <dgm:spPr/>
    </dgm:pt>
    <dgm:pt modelId="{9F5052D9-0B09-704F-AC8C-E7B810738503}" type="pres">
      <dgm:prSet presAssocID="{A51D6439-A3C8-8F4A-A354-E59A29A80D17}" presName="node" presStyleLbl="node1" presStyleIdx="4" presStyleCnt="10">
        <dgm:presLayoutVars>
          <dgm:bulletEnabled val="1"/>
        </dgm:presLayoutVars>
      </dgm:prSet>
      <dgm:spPr/>
    </dgm:pt>
    <dgm:pt modelId="{7AE6C6EB-83D0-184F-A055-B5211B760D53}" type="pres">
      <dgm:prSet presAssocID="{C91AE664-DA9B-FD49-971D-9F75183D5713}" presName="sibTrans" presStyleCnt="0"/>
      <dgm:spPr/>
    </dgm:pt>
    <dgm:pt modelId="{934CACEB-3BB0-2F41-96B0-2A09877E209E}" type="pres">
      <dgm:prSet presAssocID="{73EC56B8-A58D-FA42-8F5F-8247738D84A6}" presName="node" presStyleLbl="node1" presStyleIdx="5" presStyleCnt="10">
        <dgm:presLayoutVars>
          <dgm:bulletEnabled val="1"/>
        </dgm:presLayoutVars>
      </dgm:prSet>
      <dgm:spPr/>
    </dgm:pt>
    <dgm:pt modelId="{4FE6D031-E0F9-6D4F-BD8E-65CE728E0B7C}" type="pres">
      <dgm:prSet presAssocID="{4752EA13-CBF9-6C41-B8B1-C653A1A2F589}" presName="sibTrans" presStyleCnt="0"/>
      <dgm:spPr/>
    </dgm:pt>
    <dgm:pt modelId="{EEE8D96C-43B0-6B48-B674-C302D4DE00D8}" type="pres">
      <dgm:prSet presAssocID="{7201E055-E206-AC4F-9220-DF516B830096}" presName="node" presStyleLbl="node1" presStyleIdx="6" presStyleCnt="10">
        <dgm:presLayoutVars>
          <dgm:bulletEnabled val="1"/>
        </dgm:presLayoutVars>
      </dgm:prSet>
      <dgm:spPr/>
    </dgm:pt>
    <dgm:pt modelId="{AFA33D06-C8AC-2F45-8FEC-33653856878A}" type="pres">
      <dgm:prSet presAssocID="{A19488C1-33C9-C244-BB48-69FD8B1F4C75}" presName="sibTrans" presStyleCnt="0"/>
      <dgm:spPr/>
    </dgm:pt>
    <dgm:pt modelId="{09A3C8E7-515A-3445-98ED-8A167B6EBFBE}" type="pres">
      <dgm:prSet presAssocID="{21B9D744-5A0A-744B-B314-3CE42D225222}" presName="node" presStyleLbl="node1" presStyleIdx="7" presStyleCnt="10">
        <dgm:presLayoutVars>
          <dgm:bulletEnabled val="1"/>
        </dgm:presLayoutVars>
      </dgm:prSet>
      <dgm:spPr/>
    </dgm:pt>
    <dgm:pt modelId="{D7B91C0C-15EC-DA4A-9D7F-9AC8D1DCB2B1}" type="pres">
      <dgm:prSet presAssocID="{AFAC0104-A637-E946-ACFC-6867459B1420}" presName="sibTrans" presStyleCnt="0"/>
      <dgm:spPr/>
    </dgm:pt>
    <dgm:pt modelId="{FB5FC49C-C8A7-D346-B685-627A80FB4E40}" type="pres">
      <dgm:prSet presAssocID="{4CEE9E1A-4F28-0C45-BDD6-C0B2D9DF6B50}" presName="node" presStyleLbl="node1" presStyleIdx="8" presStyleCnt="10">
        <dgm:presLayoutVars>
          <dgm:bulletEnabled val="1"/>
        </dgm:presLayoutVars>
      </dgm:prSet>
      <dgm:spPr/>
    </dgm:pt>
    <dgm:pt modelId="{0D0FD97E-F728-4D2D-924A-4969606D5FDC}" type="pres">
      <dgm:prSet presAssocID="{9527E9FA-208A-5E41-901C-0492912D5895}" presName="sibTrans" presStyleCnt="0"/>
      <dgm:spPr/>
    </dgm:pt>
    <dgm:pt modelId="{520E08AC-2511-4C5B-B81A-E53457B733A5}" type="pres">
      <dgm:prSet presAssocID="{BFA5AF66-EFF9-45D3-BDC7-91CB56AB725D}" presName="node" presStyleLbl="node1" presStyleIdx="9" presStyleCnt="10">
        <dgm:presLayoutVars>
          <dgm:bulletEnabled val="1"/>
        </dgm:presLayoutVars>
      </dgm:prSet>
      <dgm:spPr/>
    </dgm:pt>
  </dgm:ptLst>
  <dgm:cxnLst>
    <dgm:cxn modelId="{A4D76A12-6857-304C-B035-C8AEB068122F}" srcId="{BBEB9C69-46DA-DE4A-AE83-2CEBE82928C0}" destId="{73EC56B8-A58D-FA42-8F5F-8247738D84A6}" srcOrd="5" destOrd="0" parTransId="{4AA68FD0-C697-A94F-906C-37BC3BBD8485}" sibTransId="{4752EA13-CBF9-6C41-B8B1-C653A1A2F589}"/>
    <dgm:cxn modelId="{A2DB6E17-D36D-4E28-8C0D-5E830A0EF7E0}" type="presOf" srcId="{A51D6439-A3C8-8F4A-A354-E59A29A80D17}" destId="{9F5052D9-0B09-704F-AC8C-E7B810738503}" srcOrd="0" destOrd="0" presId="urn:microsoft.com/office/officeart/2005/8/layout/default#1"/>
    <dgm:cxn modelId="{8845DB1F-4975-4BB3-8B35-4463C2E7D97D}" type="presOf" srcId="{8D24BA7C-7812-7E4D-989C-BDDF680A86AE}" destId="{646BB505-81D8-6C4C-9E03-384107A2F2F6}" srcOrd="0" destOrd="0" presId="urn:microsoft.com/office/officeart/2005/8/layout/default#1"/>
    <dgm:cxn modelId="{D510EF29-A0FB-B24F-85EB-B66FBC366398}" srcId="{BBEB9C69-46DA-DE4A-AE83-2CEBE82928C0}" destId="{8D24BA7C-7812-7E4D-989C-BDDF680A86AE}" srcOrd="0" destOrd="0" parTransId="{756E1547-8E44-0441-8C10-452A23F0233E}" sibTransId="{386B46E9-2642-314D-B1F6-289513439A65}"/>
    <dgm:cxn modelId="{04F8062B-A258-4A1E-98CE-30C895845B83}" type="presOf" srcId="{4BCC892A-097A-9A4A-ACEC-052B8E48E6AE}" destId="{CF518ED2-9E20-4B4E-9EEA-DA3FFBC19088}" srcOrd="0" destOrd="0" presId="urn:microsoft.com/office/officeart/2005/8/layout/default#1"/>
    <dgm:cxn modelId="{548A502C-FD7F-48EF-9CB5-2D1878900BDF}" type="presOf" srcId="{BBEB9C69-46DA-DE4A-AE83-2CEBE82928C0}" destId="{BDD91ACA-436B-5C48-B170-F87A2E4D9322}" srcOrd="0" destOrd="0" presId="urn:microsoft.com/office/officeart/2005/8/layout/default#1"/>
    <dgm:cxn modelId="{48CFC82D-EE1A-4CFF-8DEE-AC887BC3E700}" type="presOf" srcId="{7201E055-E206-AC4F-9220-DF516B830096}" destId="{EEE8D96C-43B0-6B48-B674-C302D4DE00D8}" srcOrd="0" destOrd="0" presId="urn:microsoft.com/office/officeart/2005/8/layout/default#1"/>
    <dgm:cxn modelId="{F90CF133-32B2-4BED-AA77-F0196D61A95C}" type="presOf" srcId="{4CEE9E1A-4F28-0C45-BDD6-C0B2D9DF6B50}" destId="{FB5FC49C-C8A7-D346-B685-627A80FB4E40}" srcOrd="0" destOrd="0" presId="urn:microsoft.com/office/officeart/2005/8/layout/default#1"/>
    <dgm:cxn modelId="{7D03F335-96B8-4CFB-93CE-6535D0794E37}" type="presOf" srcId="{1CDFE325-5D69-D74F-B4A9-A9683900781F}" destId="{7C5035F0-DDBA-BE47-B693-39763248E3CF}" srcOrd="0" destOrd="0" presId="urn:microsoft.com/office/officeart/2005/8/layout/default#1"/>
    <dgm:cxn modelId="{18651F66-6794-9741-B53B-BE84A57623DA}" srcId="{BBEB9C69-46DA-DE4A-AE83-2CEBE82928C0}" destId="{7201E055-E206-AC4F-9220-DF516B830096}" srcOrd="6" destOrd="0" parTransId="{9CA34BF1-338B-3945-A89F-30AC3C779299}" sibTransId="{A19488C1-33C9-C244-BB48-69FD8B1F4C75}"/>
    <dgm:cxn modelId="{25344380-A71A-4276-8A59-296A6CD516BD}" type="presOf" srcId="{73EC56B8-A58D-FA42-8F5F-8247738D84A6}" destId="{934CACEB-3BB0-2F41-96B0-2A09877E209E}" srcOrd="0" destOrd="0" presId="urn:microsoft.com/office/officeart/2005/8/layout/default#1"/>
    <dgm:cxn modelId="{3363DF84-1BA4-C349-9989-53A381688BBB}" srcId="{BBEB9C69-46DA-DE4A-AE83-2CEBE82928C0}" destId="{A51D6439-A3C8-8F4A-A354-E59A29A80D17}" srcOrd="4" destOrd="0" parTransId="{1B27D5D6-DC8B-D640-B35A-0DD11079C888}" sibTransId="{C91AE664-DA9B-FD49-971D-9F75183D5713}"/>
    <dgm:cxn modelId="{E71F308D-B501-FC43-BDD9-F513C2DB2AE5}" srcId="{BBEB9C69-46DA-DE4A-AE83-2CEBE82928C0}" destId="{1CDFE325-5D69-D74F-B4A9-A9683900781F}" srcOrd="1" destOrd="0" parTransId="{68C3D90B-F0FD-7743-87E8-0D119B96E142}" sibTransId="{98378906-BB1A-4E4A-BD8B-6E580D28EFB3}"/>
    <dgm:cxn modelId="{FDEAD08D-96F5-4399-8FDF-071535CB26E7}" type="presOf" srcId="{BFA5AF66-EFF9-45D3-BDC7-91CB56AB725D}" destId="{520E08AC-2511-4C5B-B81A-E53457B733A5}" srcOrd="0" destOrd="0" presId="urn:microsoft.com/office/officeart/2005/8/layout/default#1"/>
    <dgm:cxn modelId="{6E5B2195-0980-7C4F-A26A-F5360CEF1D43}" srcId="{BBEB9C69-46DA-DE4A-AE83-2CEBE82928C0}" destId="{B71D90C7-5288-7547-BD37-B63DB172AB09}" srcOrd="3" destOrd="0" parTransId="{E9C81259-9138-E147-AD6E-5AC5E49207C9}" sibTransId="{3F5E1268-8324-1743-AE32-0EAA5E39BE58}"/>
    <dgm:cxn modelId="{62BCE1B9-6793-4552-BE77-8D55048966AA}" type="presOf" srcId="{B71D90C7-5288-7547-BD37-B63DB172AB09}" destId="{9474BA01-81B4-4746-946C-3773B0A4080B}" srcOrd="0" destOrd="0" presId="urn:microsoft.com/office/officeart/2005/8/layout/default#1"/>
    <dgm:cxn modelId="{907C90BE-ED00-4C32-8AA3-34801671E519}" type="presOf" srcId="{21B9D744-5A0A-744B-B314-3CE42D225222}" destId="{09A3C8E7-515A-3445-98ED-8A167B6EBFBE}" srcOrd="0" destOrd="0" presId="urn:microsoft.com/office/officeart/2005/8/layout/default#1"/>
    <dgm:cxn modelId="{089884C4-AE94-6A4C-A5E7-0B00584BAE70}" srcId="{BBEB9C69-46DA-DE4A-AE83-2CEBE82928C0}" destId="{4BCC892A-097A-9A4A-ACEC-052B8E48E6AE}" srcOrd="2" destOrd="0" parTransId="{2A08AA3B-C91C-EA4D-A7C7-522C97A6CB7D}" sibTransId="{DF6DA5D1-2C1E-A442-BC3C-02EA0CF620CB}"/>
    <dgm:cxn modelId="{0F51DBCA-FCA0-BE42-8590-76D1F927E13A}" srcId="{BBEB9C69-46DA-DE4A-AE83-2CEBE82928C0}" destId="{21B9D744-5A0A-744B-B314-3CE42D225222}" srcOrd="7" destOrd="0" parTransId="{F30938AB-ED83-9B42-9E6D-BAC62941B6FC}" sibTransId="{AFAC0104-A637-E946-ACFC-6867459B1420}"/>
    <dgm:cxn modelId="{FA3AE5FA-5EAB-40F9-9B7B-C1B8A39EFD7B}" srcId="{BBEB9C69-46DA-DE4A-AE83-2CEBE82928C0}" destId="{BFA5AF66-EFF9-45D3-BDC7-91CB56AB725D}" srcOrd="9" destOrd="0" parTransId="{264E65B2-E1E7-4D15-908F-E4875A30F54F}" sibTransId="{A96DEFCC-C975-47DE-BAEC-24297C591AD1}"/>
    <dgm:cxn modelId="{6A5BC6FB-1F62-4746-AEBA-0E89054CF0DF}" srcId="{BBEB9C69-46DA-DE4A-AE83-2CEBE82928C0}" destId="{4CEE9E1A-4F28-0C45-BDD6-C0B2D9DF6B50}" srcOrd="8" destOrd="0" parTransId="{5993B687-D4F4-6A4A-9C81-437747839E49}" sibTransId="{9527E9FA-208A-5E41-901C-0492912D5895}"/>
    <dgm:cxn modelId="{1D8CE35B-9940-4D25-B349-704D6F32A125}" type="presParOf" srcId="{BDD91ACA-436B-5C48-B170-F87A2E4D9322}" destId="{646BB505-81D8-6C4C-9E03-384107A2F2F6}" srcOrd="0" destOrd="0" presId="urn:microsoft.com/office/officeart/2005/8/layout/default#1"/>
    <dgm:cxn modelId="{305055B2-1CDD-45A7-BA87-D437D235E459}" type="presParOf" srcId="{BDD91ACA-436B-5C48-B170-F87A2E4D9322}" destId="{98C533FD-7A9B-4E4E-BE86-43E5287FC2A4}" srcOrd="1" destOrd="0" presId="urn:microsoft.com/office/officeart/2005/8/layout/default#1"/>
    <dgm:cxn modelId="{42A8E5D1-0DCD-4B36-8D40-3937BCE8EE45}" type="presParOf" srcId="{BDD91ACA-436B-5C48-B170-F87A2E4D9322}" destId="{7C5035F0-DDBA-BE47-B693-39763248E3CF}" srcOrd="2" destOrd="0" presId="urn:microsoft.com/office/officeart/2005/8/layout/default#1"/>
    <dgm:cxn modelId="{DB096C63-DBFD-4285-A430-612E28144AF6}" type="presParOf" srcId="{BDD91ACA-436B-5C48-B170-F87A2E4D9322}" destId="{3A4AF594-D6C9-D446-8509-338D78841EEF}" srcOrd="3" destOrd="0" presId="urn:microsoft.com/office/officeart/2005/8/layout/default#1"/>
    <dgm:cxn modelId="{7887D99C-7CCE-4894-A9CA-93EB6AC6102F}" type="presParOf" srcId="{BDD91ACA-436B-5C48-B170-F87A2E4D9322}" destId="{CF518ED2-9E20-4B4E-9EEA-DA3FFBC19088}" srcOrd="4" destOrd="0" presId="urn:microsoft.com/office/officeart/2005/8/layout/default#1"/>
    <dgm:cxn modelId="{A67D60AE-4B99-417F-B015-C0E79918BE88}" type="presParOf" srcId="{BDD91ACA-436B-5C48-B170-F87A2E4D9322}" destId="{E352B906-E584-F54A-9A03-C95DFB72DC09}" srcOrd="5" destOrd="0" presId="urn:microsoft.com/office/officeart/2005/8/layout/default#1"/>
    <dgm:cxn modelId="{6EF47242-8E1B-4514-A70C-CBF1E5999D99}" type="presParOf" srcId="{BDD91ACA-436B-5C48-B170-F87A2E4D9322}" destId="{9474BA01-81B4-4746-946C-3773B0A4080B}" srcOrd="6" destOrd="0" presId="urn:microsoft.com/office/officeart/2005/8/layout/default#1"/>
    <dgm:cxn modelId="{B2042DF9-A3F6-4921-8BD2-89383A01CC17}" type="presParOf" srcId="{BDD91ACA-436B-5C48-B170-F87A2E4D9322}" destId="{53106C1A-BC0C-C347-BBF1-F7121AF6D4DC}" srcOrd="7" destOrd="0" presId="urn:microsoft.com/office/officeart/2005/8/layout/default#1"/>
    <dgm:cxn modelId="{B2BC9C0A-BFD6-47AA-AE9E-D63A78C0440D}" type="presParOf" srcId="{BDD91ACA-436B-5C48-B170-F87A2E4D9322}" destId="{9F5052D9-0B09-704F-AC8C-E7B810738503}" srcOrd="8" destOrd="0" presId="urn:microsoft.com/office/officeart/2005/8/layout/default#1"/>
    <dgm:cxn modelId="{54EAFDAD-4173-47BB-9A92-A19B6B9A25AD}" type="presParOf" srcId="{BDD91ACA-436B-5C48-B170-F87A2E4D9322}" destId="{7AE6C6EB-83D0-184F-A055-B5211B760D53}" srcOrd="9" destOrd="0" presId="urn:microsoft.com/office/officeart/2005/8/layout/default#1"/>
    <dgm:cxn modelId="{956AEC5B-9712-453C-9879-BB8D7D1DF3D7}" type="presParOf" srcId="{BDD91ACA-436B-5C48-B170-F87A2E4D9322}" destId="{934CACEB-3BB0-2F41-96B0-2A09877E209E}" srcOrd="10" destOrd="0" presId="urn:microsoft.com/office/officeart/2005/8/layout/default#1"/>
    <dgm:cxn modelId="{B5C724A1-D83F-4166-BC04-FEF9A17A0140}" type="presParOf" srcId="{BDD91ACA-436B-5C48-B170-F87A2E4D9322}" destId="{4FE6D031-E0F9-6D4F-BD8E-65CE728E0B7C}" srcOrd="11" destOrd="0" presId="urn:microsoft.com/office/officeart/2005/8/layout/default#1"/>
    <dgm:cxn modelId="{CBE382EC-561D-4967-9691-F8D06545A706}" type="presParOf" srcId="{BDD91ACA-436B-5C48-B170-F87A2E4D9322}" destId="{EEE8D96C-43B0-6B48-B674-C302D4DE00D8}" srcOrd="12" destOrd="0" presId="urn:microsoft.com/office/officeart/2005/8/layout/default#1"/>
    <dgm:cxn modelId="{6AEE84C9-9B18-4060-84A8-0B1D36CA36D0}" type="presParOf" srcId="{BDD91ACA-436B-5C48-B170-F87A2E4D9322}" destId="{AFA33D06-C8AC-2F45-8FEC-33653856878A}" srcOrd="13" destOrd="0" presId="urn:microsoft.com/office/officeart/2005/8/layout/default#1"/>
    <dgm:cxn modelId="{94710114-9F85-404B-850E-61F2B9954823}" type="presParOf" srcId="{BDD91ACA-436B-5C48-B170-F87A2E4D9322}" destId="{09A3C8E7-515A-3445-98ED-8A167B6EBFBE}" srcOrd="14" destOrd="0" presId="urn:microsoft.com/office/officeart/2005/8/layout/default#1"/>
    <dgm:cxn modelId="{1AB211D6-B23C-4215-95E7-DD4A047A7FD5}" type="presParOf" srcId="{BDD91ACA-436B-5C48-B170-F87A2E4D9322}" destId="{D7B91C0C-15EC-DA4A-9D7F-9AC8D1DCB2B1}" srcOrd="15" destOrd="0" presId="urn:microsoft.com/office/officeart/2005/8/layout/default#1"/>
    <dgm:cxn modelId="{50253046-D603-4EC9-8313-D0C58510EDDE}" type="presParOf" srcId="{BDD91ACA-436B-5C48-B170-F87A2E4D9322}" destId="{FB5FC49C-C8A7-D346-B685-627A80FB4E40}" srcOrd="16" destOrd="0" presId="urn:microsoft.com/office/officeart/2005/8/layout/default#1"/>
    <dgm:cxn modelId="{1540D26E-E421-4781-82A5-52F3F76FD781}" type="presParOf" srcId="{BDD91ACA-436B-5C48-B170-F87A2E4D9322}" destId="{0D0FD97E-F728-4D2D-924A-4969606D5FDC}" srcOrd="17" destOrd="0" presId="urn:microsoft.com/office/officeart/2005/8/layout/default#1"/>
    <dgm:cxn modelId="{8AE97D2B-D374-4683-B842-CB357A437176}" type="presParOf" srcId="{BDD91ACA-436B-5C48-B170-F87A2E4D9322}" destId="{520E08AC-2511-4C5B-B81A-E53457B733A5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BB505-81D8-6C4C-9E03-384107A2F2F6}">
      <dsp:nvSpPr>
        <dsp:cNvPr id="0" name=""/>
        <dsp:cNvSpPr/>
      </dsp:nvSpPr>
      <dsp:spPr>
        <a:xfrm>
          <a:off x="624542" y="701"/>
          <a:ext cx="1467036" cy="880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/>
              <a:cs typeface="Arial"/>
            </a:rPr>
            <a:t>Age</a:t>
          </a:r>
        </a:p>
      </dsp:txBody>
      <dsp:txXfrm>
        <a:off x="624542" y="701"/>
        <a:ext cx="1467036" cy="880221"/>
      </dsp:txXfrm>
    </dsp:sp>
    <dsp:sp modelId="{7C5035F0-DDBA-BE47-B693-39763248E3CF}">
      <dsp:nvSpPr>
        <dsp:cNvPr id="0" name=""/>
        <dsp:cNvSpPr/>
      </dsp:nvSpPr>
      <dsp:spPr>
        <a:xfrm>
          <a:off x="2238281" y="701"/>
          <a:ext cx="1467036" cy="880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/>
              <a:cs typeface="Arial"/>
            </a:rPr>
            <a:t>Disability</a:t>
          </a:r>
        </a:p>
      </dsp:txBody>
      <dsp:txXfrm>
        <a:off x="2238281" y="701"/>
        <a:ext cx="1467036" cy="880221"/>
      </dsp:txXfrm>
    </dsp:sp>
    <dsp:sp modelId="{CF518ED2-9E20-4B4E-9EEA-DA3FFBC19088}">
      <dsp:nvSpPr>
        <dsp:cNvPr id="0" name=""/>
        <dsp:cNvSpPr/>
      </dsp:nvSpPr>
      <dsp:spPr>
        <a:xfrm>
          <a:off x="3852021" y="701"/>
          <a:ext cx="1467036" cy="880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/>
              <a:cs typeface="Arial"/>
            </a:rPr>
            <a:t>Religion</a:t>
          </a:r>
          <a:r>
            <a:rPr lang="en-US" sz="2600" kern="1200">
              <a:latin typeface="Arial"/>
              <a:cs typeface="Arial"/>
            </a:rPr>
            <a:t> </a:t>
          </a:r>
        </a:p>
      </dsp:txBody>
      <dsp:txXfrm>
        <a:off x="3852021" y="701"/>
        <a:ext cx="1467036" cy="880221"/>
      </dsp:txXfrm>
    </dsp:sp>
    <dsp:sp modelId="{9474BA01-81B4-4746-946C-3773B0A4080B}">
      <dsp:nvSpPr>
        <dsp:cNvPr id="0" name=""/>
        <dsp:cNvSpPr/>
      </dsp:nvSpPr>
      <dsp:spPr>
        <a:xfrm>
          <a:off x="624542" y="1027626"/>
          <a:ext cx="1467036" cy="880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/>
              <a:cs typeface="Arial"/>
            </a:rPr>
            <a:t>Marital Status </a:t>
          </a:r>
        </a:p>
      </dsp:txBody>
      <dsp:txXfrm>
        <a:off x="624542" y="1027626"/>
        <a:ext cx="1467036" cy="880221"/>
      </dsp:txXfrm>
    </dsp:sp>
    <dsp:sp modelId="{9F5052D9-0B09-704F-AC8C-E7B810738503}">
      <dsp:nvSpPr>
        <dsp:cNvPr id="0" name=""/>
        <dsp:cNvSpPr/>
      </dsp:nvSpPr>
      <dsp:spPr>
        <a:xfrm>
          <a:off x="2238281" y="1027626"/>
          <a:ext cx="1467036" cy="880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/>
              <a:cs typeface="Arial"/>
            </a:rPr>
            <a:t>Race</a:t>
          </a:r>
        </a:p>
      </dsp:txBody>
      <dsp:txXfrm>
        <a:off x="2238281" y="1027626"/>
        <a:ext cx="1467036" cy="880221"/>
      </dsp:txXfrm>
    </dsp:sp>
    <dsp:sp modelId="{934CACEB-3BB0-2F41-96B0-2A09877E209E}">
      <dsp:nvSpPr>
        <dsp:cNvPr id="0" name=""/>
        <dsp:cNvSpPr/>
      </dsp:nvSpPr>
      <dsp:spPr>
        <a:xfrm>
          <a:off x="3852021" y="1027626"/>
          <a:ext cx="1467036" cy="880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/>
              <a:cs typeface="Arial"/>
            </a:rPr>
            <a:t>Veteran</a:t>
          </a:r>
        </a:p>
      </dsp:txBody>
      <dsp:txXfrm>
        <a:off x="3852021" y="1027626"/>
        <a:ext cx="1467036" cy="880221"/>
      </dsp:txXfrm>
    </dsp:sp>
    <dsp:sp modelId="{EEE8D96C-43B0-6B48-B674-C302D4DE00D8}">
      <dsp:nvSpPr>
        <dsp:cNvPr id="0" name=""/>
        <dsp:cNvSpPr/>
      </dsp:nvSpPr>
      <dsp:spPr>
        <a:xfrm>
          <a:off x="624542" y="2054551"/>
          <a:ext cx="1467036" cy="880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/>
              <a:cs typeface="Arial"/>
            </a:rPr>
            <a:t>Gender</a:t>
          </a:r>
        </a:p>
      </dsp:txBody>
      <dsp:txXfrm>
        <a:off x="624542" y="2054551"/>
        <a:ext cx="1467036" cy="880221"/>
      </dsp:txXfrm>
    </dsp:sp>
    <dsp:sp modelId="{09A3C8E7-515A-3445-98ED-8A167B6EBFBE}">
      <dsp:nvSpPr>
        <dsp:cNvPr id="0" name=""/>
        <dsp:cNvSpPr/>
      </dsp:nvSpPr>
      <dsp:spPr>
        <a:xfrm>
          <a:off x="2238281" y="2054551"/>
          <a:ext cx="1467036" cy="880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/>
              <a:cs typeface="Arial"/>
            </a:rPr>
            <a:t>Sexual Orientation</a:t>
          </a:r>
        </a:p>
      </dsp:txBody>
      <dsp:txXfrm>
        <a:off x="2238281" y="2054551"/>
        <a:ext cx="1467036" cy="880221"/>
      </dsp:txXfrm>
    </dsp:sp>
    <dsp:sp modelId="{FB5FC49C-C8A7-D346-B685-627A80FB4E40}">
      <dsp:nvSpPr>
        <dsp:cNvPr id="0" name=""/>
        <dsp:cNvSpPr/>
      </dsp:nvSpPr>
      <dsp:spPr>
        <a:xfrm>
          <a:off x="3852021" y="2054551"/>
          <a:ext cx="1467036" cy="880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/>
              <a:cs typeface="Arial"/>
            </a:rPr>
            <a:t>Dietary Habits</a:t>
          </a:r>
        </a:p>
      </dsp:txBody>
      <dsp:txXfrm>
        <a:off x="3852021" y="2054551"/>
        <a:ext cx="1467036" cy="880221"/>
      </dsp:txXfrm>
    </dsp:sp>
    <dsp:sp modelId="{520E08AC-2511-4C5B-B81A-E53457B733A5}">
      <dsp:nvSpPr>
        <dsp:cNvPr id="0" name=""/>
        <dsp:cNvSpPr/>
      </dsp:nvSpPr>
      <dsp:spPr>
        <a:xfrm>
          <a:off x="2238281" y="3081477"/>
          <a:ext cx="1467036" cy="880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/>
              <a:cs typeface="Arial"/>
            </a:rPr>
            <a:t>And/Other</a:t>
          </a:r>
        </a:p>
      </dsp:txBody>
      <dsp:txXfrm>
        <a:off x="2238281" y="3081477"/>
        <a:ext cx="1467036" cy="880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325C6-E6BA-4BAE-9CC8-D7E7DCD6F411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478C9-1135-4465-AC9C-81B933E9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5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hievers.com/blog/the-importance-of-inclusion-in-the-workplace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rm.org/hr-today/news/hr-magazine/0418/pages/6-steps-for-building-an-inclusive-workplace.aspx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ruthumoh/2020/01/21/meet-americas-best-employers-for-diversity-2020/#41a4337d5739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core.org/event/why-diversity-and-inclusion-need-be-small-business-prioritie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Source: </a:t>
            </a:r>
            <a:r>
              <a:rPr lang="en-US">
                <a:hlinkClick r:id="rId3"/>
              </a:rPr>
              <a:t>https://www.achievers.com/blog/the-importance-of-inclusion-in-the-workplace/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68344-F281-466C-898A-242BF2E522E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3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This is a fluid conversation and even the groups change.</a:t>
            </a:r>
          </a:p>
          <a:p>
            <a:endParaRPr lang="en-US">
              <a:cs typeface="Calibri"/>
            </a:endParaRPr>
          </a:p>
          <a:p>
            <a:r>
              <a:rPr lang="en-US">
                <a:hlinkClick r:id="rId3"/>
              </a:rPr>
              <a:t>https://www.shrm.org/hr-today/news/hr-magazine/0418/pages/6-steps-for-building-an-inclusive-workplace.aspx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68344-F281-466C-898A-242BF2E522E2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7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Asking what your kids are doing – makes the assumption you have children</a:t>
            </a:r>
          </a:p>
          <a:p>
            <a:r>
              <a:rPr lang="en-US" dirty="0">
                <a:cs typeface="Calibri"/>
              </a:rPr>
              <a:t>Be mindful that there are people that have children who have died, those who try and cannot have children</a:t>
            </a:r>
          </a:p>
          <a:p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**The point is to not ask the question – its to ask the question differently.</a:t>
            </a:r>
          </a:p>
          <a:p>
            <a:r>
              <a:rPr lang="en-US" dirty="0">
                <a:cs typeface="Calibri"/>
              </a:rPr>
              <a:t>Instead of asking what your doing for Christmas, you would ask – what are your holiday plans.</a:t>
            </a:r>
          </a:p>
          <a:p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This is meant to be an engaging conversation to ask people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hlinkClick r:id="rId3"/>
              </a:rPr>
              <a:t>https://www.forbes.com/sites/ruthumoh/2020/01/21/meet-americas-best-employers-for-diversity-2020/#41a4337d5739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https://www.score.org/event/why-diversity-and-inclusion-need-be-small-business-priorities</a:t>
            </a:r>
            <a:endParaRPr lang="en-US" dirty="0"/>
          </a:p>
          <a:p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68344-F281-466C-898A-242BF2E522E2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5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4925-9962-6A45-B789-A0D91763D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4FD33-5414-6446-B5E4-A70A7453A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DFA39-53A3-E54A-B8F5-2315CBE6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F93-FDB1-FA4D-A793-CF95B24CB41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97659-711A-1449-B150-29F8E52CB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1C53E-D880-4644-9CEC-67875689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DFFD-D8B9-F74C-B50E-9D2880F3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5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3A4A-0AB6-8F47-A332-E6032A6E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17135-D1CC-2C4C-A53E-97DE21142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61A26-8C92-C740-9F5F-316AAB984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F93-FDB1-FA4D-A793-CF95B24CB41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2AEF-22ED-EE43-8B35-7A967988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FD5AB-99DA-8A4A-9AF5-78525CB9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DFFD-D8B9-F74C-B50E-9D2880F3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8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C6F01F-E323-7349-BC6A-2C60F0FAE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56E2E-A1CC-B949-82EB-57F92E042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55297-4933-4E43-B0B7-31E0FB5B6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F93-FDB1-FA4D-A793-CF95B24CB41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56A80-E522-114B-B2AA-E4C10BA10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0266F-93CB-7D41-B14A-5CC3EAF8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DFFD-D8B9-F74C-B50E-9D2880F3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4F0CA-FF18-7441-A76C-FA4B126D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3241E-81C8-F44E-B878-540C1F0AC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BDA17-7BBC-2340-9102-A83A77F6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F93-FDB1-FA4D-A793-CF95B24CB41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3F4E0-C00C-5049-8198-6165C6BF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E45BE-55EE-6648-94D9-4B7B53F3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DFFD-D8B9-F74C-B50E-9D2880F3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8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8CDDF-138A-7B43-80C7-842C8D91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6334E-C2EE-DE46-B6E0-CC05ADA29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7A3B3-BD6F-0D4A-B160-C40ACBD4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F93-FDB1-FA4D-A793-CF95B24CB41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C4F00-CC4B-6A44-845D-C818B325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6714E-9F23-DE48-B96E-BE6486C0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DFFD-D8B9-F74C-B50E-9D2880F3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6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6E48-AEBA-8948-86D2-73F4CA74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3542B-523F-F640-AF09-3DAAD46F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D1815-594A-6E4E-B8D8-2F722E224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A4606-B8BB-A847-A190-A9D7CCAA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F93-FDB1-FA4D-A793-CF95B24CB41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16E8B-78DA-A84E-8837-99B5549F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E1EFB-F13B-1D4C-99A3-941833DF9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DFFD-D8B9-F74C-B50E-9D2880F3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5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399D-D537-4440-986E-C137ECD6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03E05-CC35-A94A-B6DA-A6E3E0384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A9B8B-1184-6D45-8A3E-1872DD81F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9565E-8262-5545-B56F-404998D57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170C35-DACF-044A-AB96-2660E3ACE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1015B7-3E47-2F44-8C39-3E29FF82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F93-FDB1-FA4D-A793-CF95B24CB41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40527-7130-4941-9FB0-DC80DCB73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586AD-04B0-AE42-A0DF-67162BB9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DFFD-D8B9-F74C-B50E-9D2880F3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8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86512-A1C4-FA48-A263-F6D47B7D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3CC157-E2FC-5341-851E-DACF1246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F93-FDB1-FA4D-A793-CF95B24CB41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1C166-A2EF-DC4F-A334-64C242BE0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5F90E-36B1-0540-88C4-B6D8BBF5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DFFD-D8B9-F74C-B50E-9D2880F3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1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7628A-0293-614D-B6B2-886603FF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F93-FDB1-FA4D-A793-CF95B24CB41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EBE02-0B04-3D4B-8839-0B5CA412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3BE13-7BAA-D447-9882-1CBFD0DD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DFFD-D8B9-F74C-B50E-9D2880F3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08B3-FBF0-7B43-8DE8-2DB10423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380FC-0ABC-814D-B932-AB68613DA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343CF-CCC4-F143-AB67-46446E27A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311B7-238B-2A4E-BAA6-FB1AC2CC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F93-FDB1-FA4D-A793-CF95B24CB41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10130-AC65-5D4F-A87A-E792C763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5556D-CE5D-6548-942A-DFEE9C66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DFFD-D8B9-F74C-B50E-9D2880F3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2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F848-EA8F-B847-BFAC-90EEB1AD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6C46C2-440E-A34F-9487-89CE8B5A0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18C8D-B343-AD48-8151-94EB0127A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6B2A5-E72F-8441-95F9-3EB60704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1F93-FDB1-FA4D-A793-CF95B24CB41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A6438-32BF-1C45-AAAF-FF8A6EE43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2E8A3-14B7-794A-A74E-B76150E0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DFFD-D8B9-F74C-B50E-9D2880F3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6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26ED5A-6654-1942-8BBE-F2F6D8FA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DF78D-C2AF-524D-B76C-090586FD4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49563-7338-8D49-92B8-029953CD9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91F93-FDB1-FA4D-A793-CF95B24CB41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4146B-6F68-ED45-8EA1-18DD48EDA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FDB8A-FD45-E946-B53F-790211CF0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ADFFD-D8B9-F74C-B50E-9D2880F3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8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EA7EE3-F0B8-7346-9E21-2019F4D4F2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1E0ACC-B57E-8542-9B02-14608E4E3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86" t="12006" b="25067"/>
          <a:stretch/>
        </p:blipFill>
        <p:spPr>
          <a:xfrm>
            <a:off x="2743200" y="3239544"/>
            <a:ext cx="7469945" cy="2717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6B811-090A-F14A-A9F6-E918B8B433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781" b="49198"/>
          <a:stretch/>
        </p:blipFill>
        <p:spPr>
          <a:xfrm>
            <a:off x="3392870" y="499810"/>
            <a:ext cx="5877739" cy="24509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D7073D-476B-5B4F-A218-1CA0B3A71510}"/>
              </a:ext>
            </a:extLst>
          </p:cNvPr>
          <p:cNvCxnSpPr/>
          <p:nvPr/>
        </p:nvCxnSpPr>
        <p:spPr>
          <a:xfrm>
            <a:off x="815926" y="3110195"/>
            <a:ext cx="106070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1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EA7EE3-F0B8-7346-9E21-2019F4D4F2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C7CBD0-7ACE-514E-9A7A-631DBF757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9279"/>
            <a:ext cx="9144000" cy="819064"/>
          </a:xfrm>
        </p:spPr>
        <p:txBody>
          <a:bodyPr tIns="0" anchor="t">
            <a:normAutofit/>
          </a:bodyPr>
          <a:lstStyle/>
          <a:p>
            <a:r>
              <a:rPr lang="en-US" sz="2800" kern="2800" cap="all" spc="300">
                <a:latin typeface="Montserrat" panose="02000505000000020004" pitchFamily="2" charset="77"/>
              </a:rPr>
              <a:t>How To Create an Inclusive Environment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B3811-6DF0-964D-A4EB-6173A73CA2CC}"/>
              </a:ext>
            </a:extLst>
          </p:cNvPr>
          <p:cNvSpPr txBox="1"/>
          <p:nvPr/>
        </p:nvSpPr>
        <p:spPr>
          <a:xfrm>
            <a:off x="1524000" y="287067"/>
            <a:ext cx="2039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[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A7A277-ADBB-D144-9C99-AFAC31436F7F}"/>
              </a:ext>
            </a:extLst>
          </p:cNvPr>
          <p:cNvSpPr/>
          <p:nvPr/>
        </p:nvSpPr>
        <p:spPr>
          <a:xfrm>
            <a:off x="10210824" y="281511"/>
            <a:ext cx="420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]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4E641-C50E-C24C-8C08-C1C87C2C4AD2}"/>
              </a:ext>
            </a:extLst>
          </p:cNvPr>
          <p:cNvCxnSpPr/>
          <p:nvPr/>
        </p:nvCxnSpPr>
        <p:spPr>
          <a:xfrm>
            <a:off x="815926" y="1478343"/>
            <a:ext cx="106070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4328B7F-5F43-D34F-9F88-46D221C30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384" b="49198"/>
          <a:stretch/>
        </p:blipFill>
        <p:spPr>
          <a:xfrm>
            <a:off x="10947011" y="5858059"/>
            <a:ext cx="1064454" cy="93270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15926" y="1883857"/>
            <a:ext cx="4267200" cy="48339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</a:rPr>
              <a:t>Leadership buy in </a:t>
            </a:r>
          </a:p>
          <a:p>
            <a:pPr marL="457200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</a:rPr>
              <a:t>Being open and respectful in your communication</a:t>
            </a:r>
          </a:p>
          <a:p>
            <a:pPr marL="457200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</a:rPr>
              <a:t>Include others in conversation</a:t>
            </a:r>
          </a:p>
          <a:p>
            <a:pPr marL="457200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</a:rPr>
              <a:t>Be conscious of others</a:t>
            </a:r>
          </a:p>
          <a:p>
            <a:pPr marL="457200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</a:rPr>
              <a:t>Listen to what others have to say before expressing your viewpoint</a:t>
            </a:r>
          </a:p>
          <a:p>
            <a:pPr lvl="1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</a:rPr>
              <a:t>No interruptions </a:t>
            </a:r>
          </a:p>
          <a:p>
            <a:pPr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6324600" y="1816769"/>
            <a:ext cx="4038600" cy="4681538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</a:rPr>
              <a:t>Ask probing questions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</a:rPr>
              <a:t>Become a learner 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</a:rPr>
              <a:t>Choose topics where everyone will feel included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</a:rPr>
              <a:t>Volunteer to share information about yourself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</a:rPr>
              <a:t>Embrace learning about others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</a:rPr>
              <a:t>Be vulnerable </a:t>
            </a:r>
          </a:p>
          <a:p>
            <a:pPr marL="274320" indent="-274320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65000"/>
                  <a:lumOff val="35000"/>
                </a:schemeClr>
              </a:buClr>
            </a:pP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/>
              <a:cs typeface="Arial"/>
            </a:endParaRPr>
          </a:p>
          <a:p>
            <a:pPr marL="274320" indent="-27432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274320" indent="-274320">
              <a:lnSpc>
                <a:spcPct val="100000"/>
              </a:lnSpc>
              <a:spcBef>
                <a:spcPts val="1200"/>
              </a:spcBef>
            </a:pPr>
            <a:endParaRPr lang="en-US" altLang="en-US" sz="2000" dirty="0">
              <a:solidFill>
                <a:srgbClr val="595959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0" indent="0">
              <a:buNone/>
            </a:pPr>
            <a:endParaRPr lang="en-US" altLang="en-US" dirty="0">
              <a:ea typeface="ＭＳ Ｐゴシック" pitchFamily="34" charset="-128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7337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EA7EE3-F0B8-7346-9E21-2019F4D4F2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3CA1AF-F14F-C945-885A-4C874BDC0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9279"/>
            <a:ext cx="9144000" cy="819064"/>
          </a:xfrm>
        </p:spPr>
        <p:txBody>
          <a:bodyPr tIns="0" anchor="t">
            <a:normAutofit/>
          </a:bodyPr>
          <a:lstStyle/>
          <a:p>
            <a:r>
              <a:rPr lang="en-US" sz="2800" kern="2800" cap="all" spc="300">
                <a:latin typeface="Montserrat" panose="02000505000000020004" pitchFamily="2" charset="77"/>
              </a:rPr>
              <a:t>Tolerance Vs. Acceptance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1FA29-3F88-3D40-B7CD-B3AA513F8D6D}"/>
              </a:ext>
            </a:extLst>
          </p:cNvPr>
          <p:cNvSpPr txBox="1"/>
          <p:nvPr/>
        </p:nvSpPr>
        <p:spPr>
          <a:xfrm>
            <a:off x="1420838" y="281512"/>
            <a:ext cx="2039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[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E68599-3987-784E-A487-C0E5C04BEF8A}"/>
              </a:ext>
            </a:extLst>
          </p:cNvPr>
          <p:cNvSpPr/>
          <p:nvPr/>
        </p:nvSpPr>
        <p:spPr>
          <a:xfrm>
            <a:off x="10210824" y="281512"/>
            <a:ext cx="420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]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84139E-9F28-C84F-8B67-EF110FF39293}"/>
              </a:ext>
            </a:extLst>
          </p:cNvPr>
          <p:cNvCxnSpPr/>
          <p:nvPr/>
        </p:nvCxnSpPr>
        <p:spPr>
          <a:xfrm>
            <a:off x="815926" y="1478343"/>
            <a:ext cx="106070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1F1B75F-74EA-2440-A916-9434295B4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384" b="49198"/>
          <a:stretch/>
        </p:blipFill>
        <p:spPr>
          <a:xfrm>
            <a:off x="10947011" y="5858059"/>
            <a:ext cx="1064454" cy="93270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304108"/>
              </p:ext>
            </p:extLst>
          </p:nvPr>
        </p:nvGraphicFramePr>
        <p:xfrm>
          <a:off x="2476500" y="1689890"/>
          <a:ext cx="7239000" cy="4594225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ACCEPTANCE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158"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44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bhaya Libre Medium" panose="02000603000000000000" pitchFamily="2" charset="77"/>
                          <a:ea typeface="+mn-ea"/>
                          <a:cs typeface="Arial" pitchFamily="34" charset="0"/>
                        </a:rPr>
                        <a:t>Separateness and ignorance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44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bhaya Libre Medium" panose="02000603000000000000" pitchFamily="2" charset="77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44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bhaya Libre Medium" panose="02000603000000000000" pitchFamily="2" charset="77"/>
                          <a:ea typeface="+mn-ea"/>
                          <a:cs typeface="Arial" pitchFamily="34" charset="0"/>
                        </a:rPr>
                        <a:t>Celebrates differences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44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bhaya Libre Medium" panose="02000603000000000000" pitchFamily="2" charset="77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158"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44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bhaya Libre Medium" panose="02000603000000000000" pitchFamily="2" charset="77"/>
                          <a:ea typeface="+mn-ea"/>
                          <a:cs typeface="Arial"/>
                        </a:rPr>
                        <a:t>Two sides endure each other's presence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44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>
                        <a:solidFill>
                          <a:schemeClr val="bg1">
                            <a:lumMod val="50000"/>
                          </a:schemeClr>
                        </a:solidFill>
                        <a:latin typeface="Abhaya Libre Medium" panose="02000603000000000000" pitchFamily="2" charset="77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44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bhaya Libre Medium" panose="02000603000000000000" pitchFamily="2" charset="77"/>
                          <a:ea typeface="+mn-ea"/>
                          <a:cs typeface="Arial" pitchFamily="34" charset="0"/>
                        </a:rPr>
                        <a:t>Fosters understanding and togetherness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44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bhaya Libre Medium" panose="02000603000000000000" pitchFamily="2" charset="77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4295"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44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bhaya Libre Medium" panose="02000603000000000000" pitchFamily="2" charset="77"/>
                          <a:ea typeface="+mn-ea"/>
                          <a:cs typeface="Arial" pitchFamily="34" charset="0"/>
                        </a:rPr>
                        <a:t>Misunderstanding as to why people are the way they are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44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>
                        <a:solidFill>
                          <a:schemeClr val="bg1">
                            <a:lumMod val="50000"/>
                          </a:schemeClr>
                        </a:solidFill>
                        <a:latin typeface="Abhaya Libre Medium" panose="02000603000000000000" pitchFamily="2" charset="77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ts val="44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bhaya Libre Medium" panose="02000603000000000000" pitchFamily="2" charset="77"/>
                          <a:ea typeface="+mn-ea"/>
                          <a:cs typeface="Arial" pitchFamily="34" charset="0"/>
                        </a:rPr>
                        <a:t>There are no boundaries, just different ways of approaching the same problem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44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bhaya Libre Medium" panose="02000603000000000000" pitchFamily="2" charset="77"/>
                        <a:ea typeface="+mn-ea"/>
                        <a:cs typeface="Arial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68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EA7EE3-F0B8-7346-9E21-2019F4D4F2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3CA1AF-F14F-C945-885A-4C874BDC0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9279"/>
            <a:ext cx="9144000" cy="819064"/>
          </a:xfrm>
        </p:spPr>
        <p:txBody>
          <a:bodyPr tIns="0" anchor="t">
            <a:normAutofit/>
          </a:bodyPr>
          <a:lstStyle/>
          <a:p>
            <a:r>
              <a:rPr lang="en-US" sz="2800" kern="2800" cap="all" spc="300">
                <a:latin typeface="Montserrat" panose="02000505000000020004" pitchFamily="2" charset="77"/>
              </a:rPr>
              <a:t>Inclusion Outside of the Workplace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1FA29-3F88-3D40-B7CD-B3AA513F8D6D}"/>
              </a:ext>
            </a:extLst>
          </p:cNvPr>
          <p:cNvSpPr txBox="1"/>
          <p:nvPr/>
        </p:nvSpPr>
        <p:spPr>
          <a:xfrm>
            <a:off x="1371145" y="281512"/>
            <a:ext cx="2709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[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E68599-3987-784E-A487-C0E5C04BEF8A}"/>
              </a:ext>
            </a:extLst>
          </p:cNvPr>
          <p:cNvSpPr/>
          <p:nvPr/>
        </p:nvSpPr>
        <p:spPr>
          <a:xfrm flipH="1">
            <a:off x="10237509" y="281512"/>
            <a:ext cx="81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]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84139E-9F28-C84F-8B67-EF110FF39293}"/>
              </a:ext>
            </a:extLst>
          </p:cNvPr>
          <p:cNvCxnSpPr/>
          <p:nvPr/>
        </p:nvCxnSpPr>
        <p:spPr>
          <a:xfrm>
            <a:off x="815926" y="1478343"/>
            <a:ext cx="106070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083AD75-0002-9F41-A3E3-30A66C52F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384" b="49198"/>
          <a:stretch/>
        </p:blipFill>
        <p:spPr>
          <a:xfrm>
            <a:off x="10947011" y="5858059"/>
            <a:ext cx="1064454" cy="93270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71945" y="1524000"/>
            <a:ext cx="6477000" cy="457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  <a:cs typeface="Abhaya Libre" panose="02000603000000000000" pitchFamily="2" charset="77"/>
              </a:rPr>
              <a:t>Explore the world</a:t>
            </a:r>
          </a:p>
          <a:p>
            <a:pPr marL="914400" lvl="4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  <a:cs typeface="Abhaya Libre" panose="02000603000000000000" pitchFamily="2" charset="77"/>
              </a:rPr>
              <a:t>Try different cuisines, other forms of entertainment, different cultures</a:t>
            </a:r>
          </a:p>
          <a:p>
            <a:pPr marL="914400" lvl="4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  <a:cs typeface="Abhaya Libre" panose="02000603000000000000" pitchFamily="2" charset="77"/>
              </a:rPr>
              <a:t>Watch different movies and documentaries </a:t>
            </a:r>
          </a:p>
          <a:p>
            <a:pPr marL="457200" lvl="2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  <a:cs typeface="Abhaya Libre" panose="02000603000000000000" pitchFamily="2" charset="77"/>
              </a:rPr>
              <a:t>Inquire about passions and interests that are outside of workplace</a:t>
            </a:r>
          </a:p>
          <a:p>
            <a:pPr marL="457200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  <a:cs typeface="Abhaya Libre" panose="02000603000000000000" pitchFamily="2" charset="77"/>
              </a:rPr>
              <a:t>Embrace others despite their differences </a:t>
            </a:r>
          </a:p>
          <a:p>
            <a:pPr marL="457200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  <a:cs typeface="Abhaya Libre" panose="02000603000000000000" pitchFamily="2" charset="77"/>
              </a:rPr>
              <a:t>Look for ways to learn from others</a:t>
            </a:r>
          </a:p>
          <a:p>
            <a:pPr marL="457200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i="1" dirty="0">
              <a:solidFill>
                <a:schemeClr val="bg1">
                  <a:lumMod val="50000"/>
                </a:schemeClr>
              </a:solidFill>
              <a:latin typeface="Abhaya Libre" panose="02000603000000000000" pitchFamily="2" charset="77"/>
              <a:cs typeface="Abhaya Libre" panose="02000603000000000000" pitchFamily="2" charset="77"/>
            </a:endParaRPr>
          </a:p>
          <a:p>
            <a:pPr algn="l">
              <a:lnSpc>
                <a:spcPct val="80000"/>
              </a:lnSpc>
              <a:buFont typeface="Wingdings 2" pitchFamily="18" charset="2"/>
              <a:buNone/>
            </a:pPr>
            <a:endParaRPr lang="en-US" altLang="en-US" sz="15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l">
              <a:lnSpc>
                <a:spcPct val="80000"/>
              </a:lnSpc>
              <a:buFont typeface="Wingdings 2" pitchFamily="18" charset="2"/>
              <a:buNone/>
            </a:pPr>
            <a:endParaRPr lang="en-US" altLang="en-US" sz="15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l">
              <a:lnSpc>
                <a:spcPct val="80000"/>
              </a:lnSpc>
              <a:buFont typeface="Wingdings 2" pitchFamily="18" charset="2"/>
              <a:buNone/>
            </a:pPr>
            <a:endParaRPr lang="en-US" altLang="en-US" sz="15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90" y="2596356"/>
            <a:ext cx="2615609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6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EA7EE3-F0B8-7346-9E21-2019F4D4F2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C7CBD0-7ACE-514E-9A7A-631DBF757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9279"/>
            <a:ext cx="9144000" cy="819064"/>
          </a:xfrm>
        </p:spPr>
        <p:txBody>
          <a:bodyPr tIns="0" anchor="t">
            <a:normAutofit/>
          </a:bodyPr>
          <a:lstStyle/>
          <a:p>
            <a:r>
              <a:rPr lang="en-US" sz="2800" kern="2800" cap="all" spc="300">
                <a:latin typeface="Montserrat"/>
              </a:rPr>
              <a:t>Phrases that can potentially make others feel </a:t>
            </a:r>
            <a:r>
              <a:rPr lang="en-US" sz="2800" kern="2800" cap="all" spc="300" dirty="0">
                <a:latin typeface="Montserrat"/>
              </a:rPr>
              <a:t>excluded</a:t>
            </a:r>
            <a:endParaRPr lang="en-US" sz="2800" kern="2800" cap="all" spc="300" dirty="0">
              <a:latin typeface="Montserrat" panose="02000505000000020004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B3811-6DF0-964D-A4EB-6173A73CA2CC}"/>
              </a:ext>
            </a:extLst>
          </p:cNvPr>
          <p:cNvSpPr txBox="1"/>
          <p:nvPr/>
        </p:nvSpPr>
        <p:spPr>
          <a:xfrm>
            <a:off x="1428345" y="372094"/>
            <a:ext cx="2401897" cy="1041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[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A7A277-ADBB-D144-9C99-AFAC31436F7F}"/>
              </a:ext>
            </a:extLst>
          </p:cNvPr>
          <p:cNvSpPr/>
          <p:nvPr/>
        </p:nvSpPr>
        <p:spPr>
          <a:xfrm>
            <a:off x="10416361" y="372095"/>
            <a:ext cx="530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]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4E641-C50E-C24C-8C08-C1C87C2C4AD2}"/>
              </a:ext>
            </a:extLst>
          </p:cNvPr>
          <p:cNvCxnSpPr/>
          <p:nvPr/>
        </p:nvCxnSpPr>
        <p:spPr>
          <a:xfrm>
            <a:off x="815926" y="1478343"/>
            <a:ext cx="106070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2D42703-B331-A44E-9246-A58326F4DC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384" b="49198"/>
          <a:stretch/>
        </p:blipFill>
        <p:spPr>
          <a:xfrm>
            <a:off x="10947011" y="5858059"/>
            <a:ext cx="1064454" cy="932702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863008" y="1943101"/>
            <a:ext cx="9553353" cy="4038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2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</a:rPr>
              <a:t>What are you doing for Christmas?</a:t>
            </a:r>
          </a:p>
          <a:p>
            <a:pPr marL="342900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</a:rPr>
              <a:t>How many children do you have?</a:t>
            </a:r>
          </a:p>
          <a:p>
            <a:pPr marL="342900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</a:rPr>
              <a:t>Where are you from?</a:t>
            </a:r>
          </a:p>
          <a:p>
            <a:pPr marL="342900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</a:rPr>
              <a:t>How old are you?</a:t>
            </a:r>
          </a:p>
          <a:p>
            <a:pPr marL="342900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</a:rPr>
              <a:t>What are you doing for valentine's day?</a:t>
            </a:r>
          </a:p>
          <a:p>
            <a:pPr marL="558800" lvl="1" indent="-285750" algn="l">
              <a:buFont typeface="Arial" panose="020B0604020202020204" pitchFamily="34" charset="0"/>
              <a:buChar char="•"/>
            </a:pPr>
            <a:endParaRPr lang="en-US" altLang="en-US" sz="16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558800" lvl="1" indent="-285750" algn="l">
              <a:buFont typeface="Arial" panose="020B0604020202020204" pitchFamily="34" charset="0"/>
              <a:buChar char="•"/>
            </a:pPr>
            <a:endParaRPr lang="en-US" altLang="en-US" sz="1600" dirty="0">
              <a:ea typeface="ＭＳ Ｐゴシック" pitchFamily="34" charset="-128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846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EA7EE3-F0B8-7346-9E21-2019F4D4F2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C7CBD0-7ACE-514E-9A7A-631DBF757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9279"/>
            <a:ext cx="9144000" cy="819064"/>
          </a:xfrm>
        </p:spPr>
        <p:txBody>
          <a:bodyPr tIns="0" anchor="t">
            <a:normAutofit/>
          </a:bodyPr>
          <a:lstStyle/>
          <a:p>
            <a:r>
              <a:rPr lang="en-US" sz="2800" kern="2800" cap="all" spc="300" dirty="0">
                <a:latin typeface="Montserrat" panose="02000505000000020004" pitchFamily="2" charset="77"/>
              </a:rPr>
              <a:t>Inclusion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B3811-6DF0-964D-A4EB-6173A73CA2CC}"/>
              </a:ext>
            </a:extLst>
          </p:cNvPr>
          <p:cNvSpPr txBox="1"/>
          <p:nvPr/>
        </p:nvSpPr>
        <p:spPr>
          <a:xfrm>
            <a:off x="4140593" y="281512"/>
            <a:ext cx="2039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[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A7A277-ADBB-D144-9C99-AFAC31436F7F}"/>
              </a:ext>
            </a:extLst>
          </p:cNvPr>
          <p:cNvSpPr/>
          <p:nvPr/>
        </p:nvSpPr>
        <p:spPr>
          <a:xfrm>
            <a:off x="7507456" y="281512"/>
            <a:ext cx="420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]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4E641-C50E-C24C-8C08-C1C87C2C4AD2}"/>
              </a:ext>
            </a:extLst>
          </p:cNvPr>
          <p:cNvCxnSpPr/>
          <p:nvPr/>
        </p:nvCxnSpPr>
        <p:spPr>
          <a:xfrm>
            <a:off x="815926" y="1478343"/>
            <a:ext cx="106070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BAA4776-9404-6843-9737-07400E7B7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384" b="49198"/>
          <a:stretch/>
        </p:blipFill>
        <p:spPr>
          <a:xfrm>
            <a:off x="10947011" y="5858059"/>
            <a:ext cx="1064454" cy="932702"/>
          </a:xfrm>
          <a:prstGeom prst="rect">
            <a:avLst/>
          </a:prstGeom>
        </p:spPr>
      </p:pic>
      <p:pic>
        <p:nvPicPr>
          <p:cNvPr id="9" name="Picture 3" descr="MP9004068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1"/>
            <a:ext cx="5829300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587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EA7EE3-F0B8-7346-9E21-2019F4D4F2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D8518A-49A4-E444-B923-00ACB2C6E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966" y="946185"/>
            <a:ext cx="6012047" cy="8801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C61669-6BFC-3945-BFCC-AD81B6DA9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176" y="2906707"/>
            <a:ext cx="2231838" cy="12115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921AEE-9D80-3942-8022-097D99A7E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132" y="3233919"/>
            <a:ext cx="2635249" cy="6477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EA656F-9AED-FE41-B972-00114BADF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021" y="2968068"/>
            <a:ext cx="2300798" cy="11227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C52B03-E8AE-614B-A9D1-594B653005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8423" y="5039395"/>
            <a:ext cx="4031015" cy="9760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A75DAB-BB10-DD49-AB7B-25D5DFE5B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1315" y="4661113"/>
            <a:ext cx="1641212" cy="15708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42D5CA-FDED-EF45-A510-86B72CCD8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0130" y="4948613"/>
            <a:ext cx="2016931" cy="105717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A04B33-F98A-6345-87A4-8100F1764F1B}"/>
              </a:ext>
            </a:extLst>
          </p:cNvPr>
          <p:cNvCxnSpPr/>
          <p:nvPr/>
        </p:nvCxnSpPr>
        <p:spPr>
          <a:xfrm>
            <a:off x="815926" y="2364608"/>
            <a:ext cx="106070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59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EA7EE3-F0B8-7346-9E21-2019F4D4F2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D8518A-49A4-E444-B923-00ACB2C6E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966" y="946185"/>
            <a:ext cx="6012047" cy="8801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C61669-6BFC-3945-BFCC-AD81B6DA9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176" y="3117725"/>
            <a:ext cx="2231838" cy="12115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921AEE-9D80-3942-8022-097D99A7E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132" y="3444937"/>
            <a:ext cx="2635249" cy="6477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EA656F-9AED-FE41-B972-00114BADF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021" y="3179086"/>
            <a:ext cx="2300798" cy="11227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C52B03-E8AE-614B-A9D1-594B653005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8423" y="5109735"/>
            <a:ext cx="4031015" cy="9760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A75DAB-BB10-DD49-AB7B-25D5DFE5B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1315" y="4731453"/>
            <a:ext cx="1641212" cy="15708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42D5CA-FDED-EF45-A510-86B72CCD8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0130" y="5018953"/>
            <a:ext cx="2016931" cy="105717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A04B33-F98A-6345-87A4-8100F1764F1B}"/>
              </a:ext>
            </a:extLst>
          </p:cNvPr>
          <p:cNvCxnSpPr/>
          <p:nvPr/>
        </p:nvCxnSpPr>
        <p:spPr>
          <a:xfrm>
            <a:off x="815926" y="2505285"/>
            <a:ext cx="106070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9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EA7EE3-F0B8-7346-9E21-2019F4D4F2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E64F2-A078-8C46-96F3-85BD602AF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1952"/>
            <a:ext cx="9144000" cy="1484215"/>
          </a:xfrm>
        </p:spPr>
        <p:txBody>
          <a:bodyPr tIns="0" anchor="t">
            <a:normAutofit/>
          </a:bodyPr>
          <a:lstStyle/>
          <a:p>
            <a:r>
              <a:rPr lang="en-US" sz="5000" kern="2800" cap="all" spc="300">
                <a:latin typeface="Montserrat" panose="02000505000000020004" pitchFamily="2" charset="77"/>
              </a:rPr>
              <a:t>Fostering Inclusion in the Workplace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D8CAF-F6C4-474C-A533-E71F5214D855}"/>
              </a:ext>
            </a:extLst>
          </p:cNvPr>
          <p:cNvSpPr txBox="1"/>
          <p:nvPr/>
        </p:nvSpPr>
        <p:spPr>
          <a:xfrm>
            <a:off x="976435" y="1658202"/>
            <a:ext cx="20398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C00000"/>
                </a:solidFill>
                <a:latin typeface="Montserrat" panose="02000505000000020004" pitchFamily="2" charset="77"/>
              </a:rPr>
              <a:t>[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75920A-CCCC-4744-B1D7-C25B90E2737B}"/>
              </a:ext>
            </a:extLst>
          </p:cNvPr>
          <p:cNvSpPr/>
          <p:nvPr/>
        </p:nvSpPr>
        <p:spPr>
          <a:xfrm>
            <a:off x="10138075" y="1658202"/>
            <a:ext cx="97174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rgbClr val="C00000"/>
                </a:solidFill>
                <a:latin typeface="Montserrat" panose="02000505000000020004" pitchFamily="2" charset="77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624AD6-2539-CE44-903B-2B2B0652E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384" b="49198"/>
          <a:stretch/>
        </p:blipFill>
        <p:spPr>
          <a:xfrm>
            <a:off x="10947011" y="5858059"/>
            <a:ext cx="1064454" cy="9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1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EA7EE3-F0B8-7346-9E21-2019F4D4F2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E64F2-A078-8C46-96F3-85BD602AF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9279"/>
            <a:ext cx="9144000" cy="819064"/>
          </a:xfrm>
        </p:spPr>
        <p:txBody>
          <a:bodyPr tIns="0" anchor="t">
            <a:normAutofit/>
          </a:bodyPr>
          <a:lstStyle/>
          <a:p>
            <a:r>
              <a:rPr lang="en-US" sz="2800" kern="2800" cap="all" spc="300" dirty="0">
                <a:latin typeface="Montserrat"/>
              </a:rPr>
              <a:t>Statistics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D8CAF-F6C4-474C-A533-E71F5214D855}"/>
              </a:ext>
            </a:extLst>
          </p:cNvPr>
          <p:cNvSpPr txBox="1"/>
          <p:nvPr/>
        </p:nvSpPr>
        <p:spPr>
          <a:xfrm>
            <a:off x="3066757" y="281512"/>
            <a:ext cx="2039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[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75920A-CCCC-4744-B1D7-C25B90E2737B}"/>
              </a:ext>
            </a:extLst>
          </p:cNvPr>
          <p:cNvSpPr/>
          <p:nvPr/>
        </p:nvSpPr>
        <p:spPr>
          <a:xfrm>
            <a:off x="8619990" y="281512"/>
            <a:ext cx="420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B084B-13E1-9648-AE68-2EF59DD481A3}"/>
              </a:ext>
            </a:extLst>
          </p:cNvPr>
          <p:cNvSpPr txBox="1"/>
          <p:nvPr/>
        </p:nvSpPr>
        <p:spPr>
          <a:xfrm>
            <a:off x="1322363" y="1938936"/>
            <a:ext cx="9345638" cy="3238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440"/>
              </a:lnSpc>
              <a:spcAft>
                <a:spcPts val="1800"/>
              </a:spcAft>
            </a:pPr>
            <a:r>
              <a:rPr lang="en-US" sz="3200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</a:rPr>
              <a:t>7.8 billion people living in the world </a:t>
            </a:r>
          </a:p>
          <a:p>
            <a:pPr algn="ctr"/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</a:rPr>
              <a:t>“Companies with inclusive talent practices in hiring, promotion, development, leadership, and team management generate up to 30 percent higher revenue per employee and greater profitability than their competitors. Without a strong culture of inclusion and flexibility, the team-centric model comprising diverse individuals may not perform well.”</a:t>
            </a:r>
          </a:p>
          <a:p>
            <a:pPr>
              <a:lnSpc>
                <a:spcPts val="4440"/>
              </a:lnSpc>
              <a:spcAft>
                <a:spcPts val="1800"/>
              </a:spcAft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bhaya Libre Medium" panose="02000603000000000000" pitchFamily="2" charset="77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5538A5-0157-C240-B460-AD2064A884EA}"/>
              </a:ext>
            </a:extLst>
          </p:cNvPr>
          <p:cNvCxnSpPr/>
          <p:nvPr/>
        </p:nvCxnSpPr>
        <p:spPr>
          <a:xfrm>
            <a:off x="815926" y="1478343"/>
            <a:ext cx="106070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273FB6A-89AE-5645-9D17-3EBFB47D96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384" b="49198"/>
          <a:stretch/>
        </p:blipFill>
        <p:spPr>
          <a:xfrm>
            <a:off x="10947011" y="5858059"/>
            <a:ext cx="1064454" cy="9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7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EA7EE3-F0B8-7346-9E21-2019F4D4F2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E64F2-A078-8C46-96F3-85BD602AF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9279"/>
            <a:ext cx="9144000" cy="819064"/>
          </a:xfrm>
        </p:spPr>
        <p:txBody>
          <a:bodyPr tIns="0" anchor="t">
            <a:normAutofit/>
          </a:bodyPr>
          <a:lstStyle/>
          <a:p>
            <a:r>
              <a:rPr lang="en-US" sz="2800" kern="2800" cap="all" spc="300" dirty="0">
                <a:latin typeface="Montserrat" panose="02000505000000020004" pitchFamily="2" charset="77"/>
              </a:rPr>
              <a:t>Question to 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D8CAF-F6C4-474C-A533-E71F5214D855}"/>
              </a:ext>
            </a:extLst>
          </p:cNvPr>
          <p:cNvSpPr txBox="1"/>
          <p:nvPr/>
        </p:nvSpPr>
        <p:spPr>
          <a:xfrm>
            <a:off x="3066757" y="281512"/>
            <a:ext cx="2039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[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75920A-CCCC-4744-B1D7-C25B90E2737B}"/>
              </a:ext>
            </a:extLst>
          </p:cNvPr>
          <p:cNvSpPr/>
          <p:nvPr/>
        </p:nvSpPr>
        <p:spPr>
          <a:xfrm>
            <a:off x="8619990" y="281512"/>
            <a:ext cx="420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B084B-13E1-9648-AE68-2EF59DD481A3}"/>
              </a:ext>
            </a:extLst>
          </p:cNvPr>
          <p:cNvSpPr txBox="1"/>
          <p:nvPr/>
        </p:nvSpPr>
        <p:spPr>
          <a:xfrm>
            <a:off x="1322363" y="1938936"/>
            <a:ext cx="934563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en-US" sz="3200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</a:rPr>
              <a:t>Why do we want an inclusive environment?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5538A5-0157-C240-B460-AD2064A884EA}"/>
              </a:ext>
            </a:extLst>
          </p:cNvPr>
          <p:cNvCxnSpPr/>
          <p:nvPr/>
        </p:nvCxnSpPr>
        <p:spPr>
          <a:xfrm>
            <a:off x="815926" y="1478343"/>
            <a:ext cx="106070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273FB6A-89AE-5645-9D17-3EBFB47D9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384" b="49198"/>
          <a:stretch/>
        </p:blipFill>
        <p:spPr>
          <a:xfrm>
            <a:off x="10947011" y="5858059"/>
            <a:ext cx="1064454" cy="9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7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EA7EE3-F0B8-7346-9E21-2019F4D4F2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3CA1AF-F14F-C945-885A-4C874BDC0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9279"/>
            <a:ext cx="9144000" cy="819064"/>
          </a:xfrm>
        </p:spPr>
        <p:txBody>
          <a:bodyPr tIns="0" anchor="t">
            <a:normAutofit/>
          </a:bodyPr>
          <a:lstStyle/>
          <a:p>
            <a:r>
              <a:rPr lang="en-US" sz="2800" kern="2800" cap="all" spc="300" dirty="0">
                <a:latin typeface="Montserrat" panose="02000505000000020004" pitchFamily="2" charset="77"/>
              </a:rPr>
              <a:t>Who is Included? Everyone!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1FA29-3F88-3D40-B7CD-B3AA513F8D6D}"/>
              </a:ext>
            </a:extLst>
          </p:cNvPr>
          <p:cNvSpPr txBox="1"/>
          <p:nvPr/>
        </p:nvSpPr>
        <p:spPr>
          <a:xfrm>
            <a:off x="2250832" y="281512"/>
            <a:ext cx="2039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[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E68599-3987-784E-A487-C0E5C04BEF8A}"/>
              </a:ext>
            </a:extLst>
          </p:cNvPr>
          <p:cNvSpPr/>
          <p:nvPr/>
        </p:nvSpPr>
        <p:spPr>
          <a:xfrm>
            <a:off x="9393714" y="281512"/>
            <a:ext cx="420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]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84139E-9F28-C84F-8B67-EF110FF39293}"/>
              </a:ext>
            </a:extLst>
          </p:cNvPr>
          <p:cNvCxnSpPr/>
          <p:nvPr/>
        </p:nvCxnSpPr>
        <p:spPr>
          <a:xfrm>
            <a:off x="815926" y="1478343"/>
            <a:ext cx="106070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95F6D12-AA2A-6B43-BA99-E46D6D6FEA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384" b="49198"/>
          <a:stretch/>
        </p:blipFill>
        <p:spPr>
          <a:xfrm>
            <a:off x="10947011" y="5858059"/>
            <a:ext cx="1064454" cy="932702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3200400" y="1752600"/>
          <a:ext cx="5943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8008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EA7EE3-F0B8-7346-9E21-2019F4D4F2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C7CBD0-7ACE-514E-9A7A-631DBF757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9279"/>
            <a:ext cx="9144000" cy="819064"/>
          </a:xfrm>
        </p:spPr>
        <p:txBody>
          <a:bodyPr tIns="0" anchor="t">
            <a:normAutofit/>
          </a:bodyPr>
          <a:lstStyle/>
          <a:p>
            <a:r>
              <a:rPr lang="en-US" sz="2800" kern="2800" cap="all" spc="300">
                <a:latin typeface="Montserrat" panose="02000505000000020004" pitchFamily="2" charset="77"/>
              </a:rPr>
              <a:t>Components of an Inclusive Environment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B3811-6DF0-964D-A4EB-6173A73CA2CC}"/>
              </a:ext>
            </a:extLst>
          </p:cNvPr>
          <p:cNvSpPr txBox="1"/>
          <p:nvPr/>
        </p:nvSpPr>
        <p:spPr>
          <a:xfrm>
            <a:off x="1508327" y="286577"/>
            <a:ext cx="2039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[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A7A277-ADBB-D144-9C99-AFAC31436F7F}"/>
              </a:ext>
            </a:extLst>
          </p:cNvPr>
          <p:cNvSpPr/>
          <p:nvPr/>
        </p:nvSpPr>
        <p:spPr>
          <a:xfrm>
            <a:off x="10226497" y="281512"/>
            <a:ext cx="420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]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4E641-C50E-C24C-8C08-C1C87C2C4AD2}"/>
              </a:ext>
            </a:extLst>
          </p:cNvPr>
          <p:cNvCxnSpPr/>
          <p:nvPr/>
        </p:nvCxnSpPr>
        <p:spPr>
          <a:xfrm>
            <a:off x="815926" y="1478343"/>
            <a:ext cx="106070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CBDFFD0-4DE9-264A-AB4E-FA36F3B9D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384" b="49198"/>
          <a:stretch/>
        </p:blipFill>
        <p:spPr>
          <a:xfrm>
            <a:off x="10947011" y="5858059"/>
            <a:ext cx="1064454" cy="932702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1551710"/>
            <a:ext cx="5638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marL="457200" indent="-457200" eaLnBrk="1" fontAlgn="base" hangingPunct="1"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  <a:ea typeface="+mn-ea"/>
                <a:cs typeface="Abhaya Libre" panose="02000603000000000000" pitchFamily="2" charset="77"/>
              </a:rPr>
              <a:t>Individuals are treated with dignity and respect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  <a:ea typeface="+mn-ea"/>
                <a:cs typeface="Abhaya Libre" panose="02000603000000000000" pitchFamily="2" charset="77"/>
              </a:rPr>
              <a:t>Valued for their similarities and differences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  <a:ea typeface="+mn-ea"/>
                <a:cs typeface="Abhaya Libre" panose="02000603000000000000" pitchFamily="2" charset="77"/>
              </a:rPr>
              <a:t>A conscious effort must be made to respect and listen to everyone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  <a:ea typeface="+mn-ea"/>
                <a:cs typeface="Abhaya Libre" panose="02000603000000000000" pitchFamily="2" charset="77"/>
              </a:rPr>
              <a:t>Each person is an essential part of the organization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07" y="1551710"/>
            <a:ext cx="5146159" cy="375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63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EA7EE3-F0B8-7346-9E21-2019F4D4F2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3CA1AF-F14F-C945-885A-4C874BDC0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9279"/>
            <a:ext cx="9144000" cy="819064"/>
          </a:xfrm>
        </p:spPr>
        <p:txBody>
          <a:bodyPr tIns="0" anchor="t">
            <a:normAutofit/>
          </a:bodyPr>
          <a:lstStyle/>
          <a:p>
            <a:r>
              <a:rPr lang="en-US" sz="2800" kern="2800" cap="all" spc="300" dirty="0">
                <a:latin typeface="Montserrat" panose="02000505000000020004" pitchFamily="2" charset="77"/>
              </a:rPr>
              <a:t>What Does an Inclusive Environment Mean to You?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1FA29-3F88-3D40-B7CD-B3AA513F8D6D}"/>
              </a:ext>
            </a:extLst>
          </p:cNvPr>
          <p:cNvSpPr txBox="1"/>
          <p:nvPr/>
        </p:nvSpPr>
        <p:spPr>
          <a:xfrm>
            <a:off x="1069146" y="281512"/>
            <a:ext cx="2039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[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E68599-3987-784E-A487-C0E5C04BEF8A}"/>
              </a:ext>
            </a:extLst>
          </p:cNvPr>
          <p:cNvSpPr/>
          <p:nvPr/>
        </p:nvSpPr>
        <p:spPr>
          <a:xfrm>
            <a:off x="10668000" y="281512"/>
            <a:ext cx="305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]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84139E-9F28-C84F-8B67-EF110FF39293}"/>
              </a:ext>
            </a:extLst>
          </p:cNvPr>
          <p:cNvCxnSpPr/>
          <p:nvPr/>
        </p:nvCxnSpPr>
        <p:spPr>
          <a:xfrm>
            <a:off x="815926" y="1478343"/>
            <a:ext cx="106070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A2636B-87A3-724D-A7B0-635A8B210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384" b="49198"/>
          <a:stretch/>
        </p:blipFill>
        <p:spPr>
          <a:xfrm>
            <a:off x="10947011" y="5858059"/>
            <a:ext cx="1064454" cy="932702"/>
          </a:xfrm>
          <a:prstGeom prst="rect">
            <a:avLst/>
          </a:prstGeom>
        </p:spPr>
      </p:pic>
      <p:sp>
        <p:nvSpPr>
          <p:cNvPr id="9" name="Action Button: Help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BE9206-4C31-403F-BBA0-E175C1A8566F}"/>
              </a:ext>
            </a:extLst>
          </p:cNvPr>
          <p:cNvSpPr/>
          <p:nvPr/>
        </p:nvSpPr>
        <p:spPr>
          <a:xfrm>
            <a:off x="3756836" y="2392326"/>
            <a:ext cx="4589721" cy="3585106"/>
          </a:xfrm>
          <a:prstGeom prst="actionButtonHelp">
            <a:avLst/>
          </a:prstGeom>
          <a:solidFill>
            <a:schemeClr val="accent1"/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4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EA7EE3-F0B8-7346-9E21-2019F4D4F2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3CA1AF-F14F-C945-885A-4C874BDC0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9279"/>
            <a:ext cx="9144000" cy="819064"/>
          </a:xfrm>
        </p:spPr>
        <p:txBody>
          <a:bodyPr tIns="0" anchor="t">
            <a:normAutofit/>
          </a:bodyPr>
          <a:lstStyle/>
          <a:p>
            <a:r>
              <a:rPr lang="en-US" sz="2800" kern="2800" cap="all" spc="300" dirty="0">
                <a:latin typeface="Montserrat" panose="02000505000000020004" pitchFamily="2" charset="77"/>
              </a:rPr>
              <a:t>What Makes You Feel Included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1FA29-3F88-3D40-B7CD-B3AA513F8D6D}"/>
              </a:ext>
            </a:extLst>
          </p:cNvPr>
          <p:cNvSpPr txBox="1"/>
          <p:nvPr/>
        </p:nvSpPr>
        <p:spPr>
          <a:xfrm>
            <a:off x="2045616" y="281512"/>
            <a:ext cx="263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[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E68599-3987-784E-A487-C0E5C04BEF8A}"/>
              </a:ext>
            </a:extLst>
          </p:cNvPr>
          <p:cNvSpPr/>
          <p:nvPr/>
        </p:nvSpPr>
        <p:spPr>
          <a:xfrm>
            <a:off x="9775091" y="281512"/>
            <a:ext cx="22283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Montserrat" panose="02000505000000020004" pitchFamily="2" charset="77"/>
              </a:rPr>
              <a:t>]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84139E-9F28-C84F-8B67-EF110FF39293}"/>
              </a:ext>
            </a:extLst>
          </p:cNvPr>
          <p:cNvCxnSpPr/>
          <p:nvPr/>
        </p:nvCxnSpPr>
        <p:spPr>
          <a:xfrm>
            <a:off x="815926" y="1478343"/>
            <a:ext cx="106070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36D2735-30B4-3144-B352-1DD0271E2D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384" b="49198"/>
          <a:stretch/>
        </p:blipFill>
        <p:spPr>
          <a:xfrm>
            <a:off x="10947011" y="5858059"/>
            <a:ext cx="1064454" cy="932702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1549400"/>
            <a:ext cx="10584766" cy="480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  <a:cs typeface="Abhaya Libre" panose="02000603000000000000" pitchFamily="2" charset="77"/>
              </a:rPr>
              <a:t>When you feel safe to share</a:t>
            </a:r>
          </a:p>
          <a:p>
            <a:pPr marL="457200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  <a:cs typeface="Abhaya Libre" panose="02000603000000000000" pitchFamily="2" charset="77"/>
              </a:rPr>
              <a:t>When you are invited to participate in meetings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Abhaya Libre" panose="02000603000000000000" pitchFamily="2" charset="77"/>
              <a:cs typeface="Abhaya Libre" panose="02000603000000000000" pitchFamily="2" charset="77"/>
            </a:endParaRPr>
          </a:p>
          <a:p>
            <a:pPr marL="457200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  <a:cs typeface="Abhaya Libre" panose="02000603000000000000" pitchFamily="2" charset="77"/>
              </a:rPr>
              <a:t>When coworkers involve you in their activities</a:t>
            </a:r>
          </a:p>
          <a:p>
            <a:pPr marL="457200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  <a:cs typeface="Abhaya Libre" panose="02000603000000000000" pitchFamily="2" charset="77"/>
              </a:rPr>
              <a:t>When employees are open to understanding your personal interests and beliefs</a:t>
            </a:r>
          </a:p>
          <a:p>
            <a:pPr marL="457200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  <a:cs typeface="Abhaya Libre" panose="02000603000000000000" pitchFamily="2" charset="77"/>
              </a:rPr>
              <a:t>When personal matters are acknowledged</a:t>
            </a:r>
          </a:p>
          <a:p>
            <a:pPr marL="457200" indent="-457200" algn="l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Abhaya Libre" panose="02000603000000000000" pitchFamily="2" charset="77"/>
                <a:cs typeface="Abhaya Libre" panose="02000603000000000000" pitchFamily="2" charset="77"/>
              </a:rPr>
              <a:t>When there is strong and positive communication</a:t>
            </a:r>
          </a:p>
          <a:p>
            <a:pPr>
              <a:buFont typeface="Wingdings 2" pitchFamily="18" charset="2"/>
              <a:buNone/>
            </a:pPr>
            <a:endParaRPr lang="en-US" altLang="en-US" sz="2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6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2D5FAC1B0F474EA0A4CE63B594478E" ma:contentTypeVersion="12" ma:contentTypeDescription="Create a new document." ma:contentTypeScope="" ma:versionID="9991dc0766c806b55f2cb81627205128">
  <xsd:schema xmlns:xsd="http://www.w3.org/2001/XMLSchema" xmlns:xs="http://www.w3.org/2001/XMLSchema" xmlns:p="http://schemas.microsoft.com/office/2006/metadata/properties" xmlns:ns2="09a30ee2-1caf-47ed-b0bd-3ae54742cbde" xmlns:ns3="8249b341-fd8d-4f11-a3f4-f93b81cf4a24" targetNamespace="http://schemas.microsoft.com/office/2006/metadata/properties" ma:root="true" ma:fieldsID="43703ec363eed5bf96ac60e59857f4c5" ns2:_="" ns3:_="">
    <xsd:import namespace="09a30ee2-1caf-47ed-b0bd-3ae54742cbde"/>
    <xsd:import namespace="8249b341-fd8d-4f11-a3f4-f93b81cf4a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30ee2-1caf-47ed-b0bd-3ae54742cb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9b341-fd8d-4f11-a3f4-f93b81cf4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A0A935-969B-4C18-A855-A50FC52C9308}">
  <ds:schemaRefs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09a30ee2-1caf-47ed-b0bd-3ae54742cbde"/>
    <ds:schemaRef ds:uri="http://schemas.openxmlformats.org/package/2006/metadata/core-properties"/>
    <ds:schemaRef ds:uri="8249b341-fd8d-4f11-a3f4-f93b81cf4a2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1DF91C4-BECC-4970-B568-6C840EBB3E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30ee2-1caf-47ed-b0bd-3ae54742cbde"/>
    <ds:schemaRef ds:uri="8249b341-fd8d-4f11-a3f4-f93b81cf4a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D4FCD5-E580-4CE4-9370-E8F56BA8BE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426</Words>
  <Application>Microsoft Office PowerPoint</Application>
  <PresentationFormat>Widescreen</PresentationFormat>
  <Paragraphs>114</Paragraphs>
  <Slides>15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Abhaya Libre</vt:lpstr>
      <vt:lpstr>Abhaya Libre Medium</vt:lpstr>
      <vt:lpstr>Arial</vt:lpstr>
      <vt:lpstr>Calibri</vt:lpstr>
      <vt:lpstr>Calibri Light</vt:lpstr>
      <vt:lpstr>Georgia</vt:lpstr>
      <vt:lpstr>Montserrat</vt:lpstr>
      <vt:lpstr>Wingdings 2</vt:lpstr>
      <vt:lpstr>Office Theme</vt:lpstr>
      <vt:lpstr>PowerPoint Presentation</vt:lpstr>
      <vt:lpstr>PowerPoint Presentation</vt:lpstr>
      <vt:lpstr>Fostering Inclusion in the Workplace</vt:lpstr>
      <vt:lpstr>Statistics </vt:lpstr>
      <vt:lpstr>Question to start</vt:lpstr>
      <vt:lpstr>Who is Included? Everyone!</vt:lpstr>
      <vt:lpstr>Components of an Inclusive Environment</vt:lpstr>
      <vt:lpstr>What Does an Inclusive Environment Mean to You?</vt:lpstr>
      <vt:lpstr>What Makes You Feel Included</vt:lpstr>
      <vt:lpstr>How To Create an Inclusive Environment</vt:lpstr>
      <vt:lpstr>Tolerance Vs. Acceptance</vt:lpstr>
      <vt:lpstr>Inclusion Outside of the Workplace</vt:lpstr>
      <vt:lpstr>Phrases that can potentially make others feel excluded</vt:lpstr>
      <vt:lpstr>Inclusion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Unconscious Bias</dc:title>
  <dc:creator>Jill Singer</dc:creator>
  <cp:lastModifiedBy>carrie gallagher</cp:lastModifiedBy>
  <cp:revision>25</cp:revision>
  <dcterms:created xsi:type="dcterms:W3CDTF">2020-07-02T14:33:26Z</dcterms:created>
  <dcterms:modified xsi:type="dcterms:W3CDTF">2020-07-14T02:41:07Z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0x010100BB2D5FAC1B0F474EA0A4CE63B594478E</vt:lpwstr>
  </property>
</Properties>
</file>